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483" r:id="rId2"/>
    <p:sldId id="499" r:id="rId3"/>
    <p:sldId id="484" r:id="rId4"/>
    <p:sldId id="485" r:id="rId5"/>
    <p:sldId id="486" r:id="rId6"/>
    <p:sldId id="487" r:id="rId7"/>
    <p:sldId id="489" r:id="rId8"/>
    <p:sldId id="488" r:id="rId9"/>
    <p:sldId id="498" r:id="rId10"/>
    <p:sldId id="496" r:id="rId11"/>
    <p:sldId id="493" r:id="rId12"/>
    <p:sldId id="495" r:id="rId13"/>
    <p:sldId id="494" r:id="rId14"/>
    <p:sldId id="491" r:id="rId15"/>
    <p:sldId id="492" r:id="rId16"/>
    <p:sldId id="497" r:id="rId17"/>
    <p:sldId id="49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183E61E-D593-462F-9FEE-FAE5F2CF1817}">
          <p14:sldIdLst>
            <p14:sldId id="483"/>
            <p14:sldId id="499"/>
            <p14:sldId id="484"/>
            <p14:sldId id="485"/>
            <p14:sldId id="486"/>
            <p14:sldId id="487"/>
            <p14:sldId id="489"/>
            <p14:sldId id="488"/>
            <p14:sldId id="498"/>
            <p14:sldId id="496"/>
            <p14:sldId id="493"/>
            <p14:sldId id="495"/>
            <p14:sldId id="494"/>
          </p14:sldIdLst>
        </p14:section>
        <p14:section name="Comments &amp; alternatives" id="{4D787E16-0A52-4F91-8B5B-6845A110072C}">
          <p14:sldIdLst>
            <p14:sldId id="491"/>
            <p14:sldId id="492"/>
            <p14:sldId id="497"/>
            <p14:sldId id="49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showGuides="1">
      <p:cViewPr>
        <p:scale>
          <a:sx n="79" d="100"/>
          <a:sy n="79" d="100"/>
        </p:scale>
        <p:origin x="77" y="211"/>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2.png>
</file>

<file path=ppt/media/image2490.png>
</file>

<file path=ppt/media/image3.png>
</file>

<file path=ppt/media/image4.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77991-D60B-A04E-F7A8-515CB8075F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D776F91-B428-BE8F-95AA-A7FEA44C9B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35EC85-0464-E904-F4EB-BF7F2880B173}"/>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5" name="Footer Placeholder 4">
            <a:extLst>
              <a:ext uri="{FF2B5EF4-FFF2-40B4-BE49-F238E27FC236}">
                <a16:creationId xmlns:a16="http://schemas.microsoft.com/office/drawing/2014/main" id="{63FF367A-77AC-C7C9-6C7E-A5688EEB32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AD25C-DEFD-613C-236D-458099796FE3}"/>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30271549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3D0B8-3909-1EED-1F12-CDD7C44C2DA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EF389C-3928-E20C-B081-C072119653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87C544-6223-9B68-AD6C-30CD620478F7}"/>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5" name="Footer Placeholder 4">
            <a:extLst>
              <a:ext uri="{FF2B5EF4-FFF2-40B4-BE49-F238E27FC236}">
                <a16:creationId xmlns:a16="http://schemas.microsoft.com/office/drawing/2014/main" id="{AEFEC3FE-8C6A-2E1C-2785-8391694686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D72B9-EB89-FAEB-1E40-CD26FC278F28}"/>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2540755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7AAF63-9B60-1ABD-8A03-F036A4D0B9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F888A8A-A5CA-1B16-6543-47C639534F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3C5B76-257F-1C82-2020-246CC55750B2}"/>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5" name="Footer Placeholder 4">
            <a:extLst>
              <a:ext uri="{FF2B5EF4-FFF2-40B4-BE49-F238E27FC236}">
                <a16:creationId xmlns:a16="http://schemas.microsoft.com/office/drawing/2014/main" id="{C84799CF-F7E8-97CC-E37D-AA138F6DA3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BC1637-0BE8-3368-0307-FBBD48060E46}"/>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3088180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C3933-E832-50B4-DB17-EB4A8D9A45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AE4259-559F-4A43-B0D8-6D90910C74C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FAE1D5-721F-E3E5-C211-945F8E772101}"/>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5" name="Footer Placeholder 4">
            <a:extLst>
              <a:ext uri="{FF2B5EF4-FFF2-40B4-BE49-F238E27FC236}">
                <a16:creationId xmlns:a16="http://schemas.microsoft.com/office/drawing/2014/main" id="{EEEF8C5A-5787-EB74-6C23-02A969B656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D45A2C-4B9E-B34B-3637-7CA95E7992F2}"/>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2186619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950DF1-1057-4388-D4FF-A60AFC1AE43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6F90102-4B5F-0495-42B9-B9AD2050135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F1708B3-3744-0DB3-E182-3F766AD30191}"/>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5" name="Footer Placeholder 4">
            <a:extLst>
              <a:ext uri="{FF2B5EF4-FFF2-40B4-BE49-F238E27FC236}">
                <a16:creationId xmlns:a16="http://schemas.microsoft.com/office/drawing/2014/main" id="{60BBA4A9-D3CC-BE14-2C3E-CD6961B42E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D72DC7-EBA5-ED11-3733-CCBF21902EE2}"/>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1622170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C26DC-1F53-4D70-532A-10E46F0CDB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5531FB-B772-EF8D-8322-9FE0C03355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636A30-DB25-0F73-011C-486594CB8C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952840B-2774-5411-D6EB-F2BDFF3D24F3}"/>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6" name="Footer Placeholder 5">
            <a:extLst>
              <a:ext uri="{FF2B5EF4-FFF2-40B4-BE49-F238E27FC236}">
                <a16:creationId xmlns:a16="http://schemas.microsoft.com/office/drawing/2014/main" id="{9A927F14-95A8-B238-0D70-46A58828E7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20AFB7-7EC1-1BF6-6295-D6258BEE25A5}"/>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229807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530F6-3323-7167-D5E6-92853F7A153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07F2E3-F9FB-740B-3E58-60E5379476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A9CBBD0-34EF-7EB1-96C9-2534727D63A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879C55-5480-271F-EA87-31BEB31DE69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733D4BF-BB22-A2B1-4700-B026620552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B1AA07-583A-CFA7-7A34-8C614A44B0A5}"/>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8" name="Footer Placeholder 7">
            <a:extLst>
              <a:ext uri="{FF2B5EF4-FFF2-40B4-BE49-F238E27FC236}">
                <a16:creationId xmlns:a16="http://schemas.microsoft.com/office/drawing/2014/main" id="{2F64146B-2878-5B28-C1B4-20D8CFF5E4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04433C-8ED9-9CB9-3774-10C3B20E5FE1}"/>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30212439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A5E71-7F37-258E-216C-EB72685A5B8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3E256A6-1AEC-114F-20FF-282F675ADF73}"/>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4" name="Footer Placeholder 3">
            <a:extLst>
              <a:ext uri="{FF2B5EF4-FFF2-40B4-BE49-F238E27FC236}">
                <a16:creationId xmlns:a16="http://schemas.microsoft.com/office/drawing/2014/main" id="{2B2A115A-1779-30AF-3317-7CFF99CE5B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621B57-D6F5-AC11-BB10-34212483DB96}"/>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34113792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CAE45B-015D-3142-2188-D79CBAB4C304}"/>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3" name="Footer Placeholder 2">
            <a:extLst>
              <a:ext uri="{FF2B5EF4-FFF2-40B4-BE49-F238E27FC236}">
                <a16:creationId xmlns:a16="http://schemas.microsoft.com/office/drawing/2014/main" id="{00FA64A4-A72C-0CB8-E47A-B08C9A8261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9F26B7-C9FB-94BC-38E6-BAF53D5B1F85}"/>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2630412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A07FD-E60B-5D4B-840E-DEAE20EBC1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288774B-8942-38E9-60A2-F328C3EEE4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AC9D693-7856-2F83-B1CB-7F5DE8ACE1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849F49-E613-8F63-DED6-CEE5C9E369F6}"/>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6" name="Footer Placeholder 5">
            <a:extLst>
              <a:ext uri="{FF2B5EF4-FFF2-40B4-BE49-F238E27FC236}">
                <a16:creationId xmlns:a16="http://schemas.microsoft.com/office/drawing/2014/main" id="{57D2B3E1-F870-254F-6DF7-1B09E4B2EA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D6125F-3BFF-CC9F-166A-EE574D3367E9}"/>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2946536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98344-4EF5-3D51-E638-E220E53189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DFC61E-E4EB-95D7-6839-DE2DB576A2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FC1EDC-0A57-8717-B574-9EE6FC3A0B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7C6F6A-525D-F473-D151-D81439979736}"/>
              </a:ext>
            </a:extLst>
          </p:cNvPr>
          <p:cNvSpPr>
            <a:spLocks noGrp="1"/>
          </p:cNvSpPr>
          <p:nvPr>
            <p:ph type="dt" sz="half" idx="10"/>
          </p:nvPr>
        </p:nvSpPr>
        <p:spPr/>
        <p:txBody>
          <a:bodyPr/>
          <a:lstStyle/>
          <a:p>
            <a:fld id="{C03FDA45-4CBE-4417-B642-3C41ACA087A9}" type="datetimeFigureOut">
              <a:rPr lang="en-US" smtClean="0"/>
              <a:t>4/14/2025</a:t>
            </a:fld>
            <a:endParaRPr lang="en-US"/>
          </a:p>
        </p:txBody>
      </p:sp>
      <p:sp>
        <p:nvSpPr>
          <p:cNvPr id="6" name="Footer Placeholder 5">
            <a:extLst>
              <a:ext uri="{FF2B5EF4-FFF2-40B4-BE49-F238E27FC236}">
                <a16:creationId xmlns:a16="http://schemas.microsoft.com/office/drawing/2014/main" id="{16394C47-205F-D9EF-D4BC-E6994A2467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2506B4-4A48-CD7C-10E3-D222E11276FD}"/>
              </a:ext>
            </a:extLst>
          </p:cNvPr>
          <p:cNvSpPr>
            <a:spLocks noGrp="1"/>
          </p:cNvSpPr>
          <p:nvPr>
            <p:ph type="sldNum" sz="quarter" idx="12"/>
          </p:nvPr>
        </p:nvSpPr>
        <p:spPr/>
        <p:txBody>
          <a:bodyPr/>
          <a:lstStyle/>
          <a:p>
            <a:fld id="{69C2B621-9FC9-419A-986B-788DCE55A78E}" type="slidenum">
              <a:rPr lang="en-US" smtClean="0"/>
              <a:t>‹#›</a:t>
            </a:fld>
            <a:endParaRPr lang="en-US"/>
          </a:p>
        </p:txBody>
      </p:sp>
    </p:spTree>
    <p:extLst>
      <p:ext uri="{BB962C8B-B14F-4D97-AF65-F5344CB8AC3E}">
        <p14:creationId xmlns:p14="http://schemas.microsoft.com/office/powerpoint/2010/main" val="3389307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08C9E3-F571-221F-24D7-193DADA7C2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D705C2-DFE8-8E39-E577-84B55C916D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14F061-6399-4B25-05CF-A80CDC02F0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03FDA45-4CBE-4417-B642-3C41ACA087A9}" type="datetimeFigureOut">
              <a:rPr lang="en-US" smtClean="0"/>
              <a:t>4/14/2025</a:t>
            </a:fld>
            <a:endParaRPr lang="en-US"/>
          </a:p>
        </p:txBody>
      </p:sp>
      <p:sp>
        <p:nvSpPr>
          <p:cNvPr id="5" name="Footer Placeholder 4">
            <a:extLst>
              <a:ext uri="{FF2B5EF4-FFF2-40B4-BE49-F238E27FC236}">
                <a16:creationId xmlns:a16="http://schemas.microsoft.com/office/drawing/2014/main" id="{ABF0FC41-E6FE-EC25-3124-5A727FB20D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AF3642D-D88A-3A21-B6D7-61AA90C5EC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9C2B621-9FC9-419A-986B-788DCE55A78E}" type="slidenum">
              <a:rPr lang="en-US" smtClean="0"/>
              <a:t>‹#›</a:t>
            </a:fld>
            <a:endParaRPr lang="en-US"/>
          </a:p>
        </p:txBody>
      </p:sp>
    </p:spTree>
    <p:extLst>
      <p:ext uri="{BB962C8B-B14F-4D97-AF65-F5344CB8AC3E}">
        <p14:creationId xmlns:p14="http://schemas.microsoft.com/office/powerpoint/2010/main" val="33535068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490.png"/><Relationship Id="rId2" Type="http://schemas.openxmlformats.org/officeDocument/2006/relationships/image" Target="../media/image1.emf"/><Relationship Id="rId1" Type="http://schemas.openxmlformats.org/officeDocument/2006/relationships/slideLayout" Target="../slideLayouts/slideLayout6.xml"/><Relationship Id="rId6" Type="http://schemas.openxmlformats.org/officeDocument/2006/relationships/hyperlink" Target="https://creativecommons.org/licenses/by/4.0/" TargetMode="External"/><Relationship Id="rId5" Type="http://schemas.openxmlformats.org/officeDocument/2006/relationships/hyperlink" Target="https://www.nature.com/articles/s41467-017-02528-7"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6" Type="http://schemas.openxmlformats.org/officeDocument/2006/relationships/image" Target="../media/image2.png"/><Relationship Id="rId5" Type="http://schemas.openxmlformats.org/officeDocument/2006/relationships/hyperlink" Target="https://creativecommons.org/licenses/by/4.0/" TargetMode="External"/><Relationship Id="rId4" Type="http://schemas.openxmlformats.org/officeDocument/2006/relationships/hyperlink" Target="https://www.nature.com/articles/s41467-017-02528-7"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a:extLst>
              <a:ext uri="{FF2B5EF4-FFF2-40B4-BE49-F238E27FC236}">
                <a16:creationId xmlns:a16="http://schemas.microsoft.com/office/drawing/2014/main" id="{A825D8AF-A509-31FC-1AA4-58D31BCE0DC0}"/>
              </a:ext>
            </a:extLst>
          </p:cNvPr>
          <p:cNvPicPr>
            <a:picLocks noChangeAspect="1"/>
          </p:cNvPicPr>
          <p:nvPr/>
        </p:nvPicPr>
        <p:blipFill>
          <a:blip r:embed="rId2"/>
          <a:stretch>
            <a:fillRect/>
          </a:stretch>
        </p:blipFill>
        <p:spPr>
          <a:xfrm>
            <a:off x="-137870" y="3566708"/>
            <a:ext cx="6576060" cy="3200400"/>
          </a:xfrm>
          <a:prstGeom prst="rect">
            <a:avLst/>
          </a:prstGeom>
        </p:spPr>
      </p:pic>
      <p:sp>
        <p:nvSpPr>
          <p:cNvPr id="4" name="Rectangle 3">
            <a:extLst>
              <a:ext uri="{FF2B5EF4-FFF2-40B4-BE49-F238E27FC236}">
                <a16:creationId xmlns:a16="http://schemas.microsoft.com/office/drawing/2014/main" id="{036ADE35-D9F1-59D9-3C5B-904E4322C49D}"/>
              </a:ext>
            </a:extLst>
          </p:cNvPr>
          <p:cNvSpPr/>
          <p:nvPr/>
        </p:nvSpPr>
        <p:spPr>
          <a:xfrm>
            <a:off x="231168" y="2008377"/>
            <a:ext cx="5531247" cy="229734"/>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M Roman 12" panose="00000500000000000000" pitchFamily="50" charset="0"/>
            </a:endParaRPr>
          </a:p>
        </p:txBody>
      </p:sp>
      <p:sp>
        <p:nvSpPr>
          <p:cNvPr id="5" name="Rectangle 4">
            <a:extLst>
              <a:ext uri="{FF2B5EF4-FFF2-40B4-BE49-F238E27FC236}">
                <a16:creationId xmlns:a16="http://schemas.microsoft.com/office/drawing/2014/main" id="{67B298A7-860B-2E86-5EF3-B4F013536726}"/>
              </a:ext>
            </a:extLst>
          </p:cNvPr>
          <p:cNvSpPr/>
          <p:nvPr/>
        </p:nvSpPr>
        <p:spPr>
          <a:xfrm>
            <a:off x="231122" y="2237979"/>
            <a:ext cx="218883" cy="73143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6" name="Freeform: Shape 5">
            <a:extLst>
              <a:ext uri="{FF2B5EF4-FFF2-40B4-BE49-F238E27FC236}">
                <a16:creationId xmlns:a16="http://schemas.microsoft.com/office/drawing/2014/main" id="{A4DF6484-1A8E-7001-12BF-A18AA4511290}"/>
              </a:ext>
            </a:extLst>
          </p:cNvPr>
          <p:cNvSpPr/>
          <p:nvPr/>
        </p:nvSpPr>
        <p:spPr>
          <a:xfrm>
            <a:off x="679185" y="2614976"/>
            <a:ext cx="775095" cy="354438"/>
          </a:xfrm>
          <a:custGeom>
            <a:avLst/>
            <a:gdLst>
              <a:gd name="connsiteX0" fmla="*/ 0 w 2751438"/>
              <a:gd name="connsiteY0" fmla="*/ 900508 h 1646192"/>
              <a:gd name="connsiteX1" fmla="*/ 609600 w 2751438"/>
              <a:gd name="connsiteY1" fmla="*/ 916984 h 1646192"/>
              <a:gd name="connsiteX2" fmla="*/ 716692 w 2751438"/>
              <a:gd name="connsiteY2" fmla="*/ 702800 h 1646192"/>
              <a:gd name="connsiteX3" fmla="*/ 667265 w 2751438"/>
              <a:gd name="connsiteY3" fmla="*/ 439189 h 1646192"/>
              <a:gd name="connsiteX4" fmla="*/ 774357 w 2751438"/>
              <a:gd name="connsiteY4" fmla="*/ 290908 h 1646192"/>
              <a:gd name="connsiteX5" fmla="*/ 930876 w 2751438"/>
              <a:gd name="connsiteY5" fmla="*/ 389762 h 1646192"/>
              <a:gd name="connsiteX6" fmla="*/ 864973 w 2751438"/>
              <a:gd name="connsiteY6" fmla="*/ 603946 h 1646192"/>
              <a:gd name="connsiteX7" fmla="*/ 848498 w 2751438"/>
              <a:gd name="connsiteY7" fmla="*/ 801654 h 1646192"/>
              <a:gd name="connsiteX8" fmla="*/ 799071 w 2751438"/>
              <a:gd name="connsiteY8" fmla="*/ 1015838 h 1646192"/>
              <a:gd name="connsiteX9" fmla="*/ 502509 w 2751438"/>
              <a:gd name="connsiteY9" fmla="*/ 1073503 h 1646192"/>
              <a:gd name="connsiteX10" fmla="*/ 345990 w 2751438"/>
              <a:gd name="connsiteY10" fmla="*/ 1122930 h 1646192"/>
              <a:gd name="connsiteX11" fmla="*/ 370703 w 2751438"/>
              <a:gd name="connsiteY11" fmla="*/ 1312400 h 1646192"/>
              <a:gd name="connsiteX12" fmla="*/ 560173 w 2751438"/>
              <a:gd name="connsiteY12" fmla="*/ 1312400 h 1646192"/>
              <a:gd name="connsiteX13" fmla="*/ 799071 w 2751438"/>
              <a:gd name="connsiteY13" fmla="*/ 1221784 h 1646192"/>
              <a:gd name="connsiteX14" fmla="*/ 930876 w 2751438"/>
              <a:gd name="connsiteY14" fmla="*/ 1032314 h 1646192"/>
              <a:gd name="connsiteX15" fmla="*/ 963827 w 2751438"/>
              <a:gd name="connsiteY15" fmla="*/ 851081 h 1646192"/>
              <a:gd name="connsiteX16" fmla="*/ 1029730 w 2751438"/>
              <a:gd name="connsiteY16" fmla="*/ 686324 h 1646192"/>
              <a:gd name="connsiteX17" fmla="*/ 1153298 w 2751438"/>
              <a:gd name="connsiteY17" fmla="*/ 686324 h 1646192"/>
              <a:gd name="connsiteX18" fmla="*/ 1178011 w 2751438"/>
              <a:gd name="connsiteY18" fmla="*/ 842843 h 1646192"/>
              <a:gd name="connsiteX19" fmla="*/ 1128584 w 2751438"/>
              <a:gd name="connsiteY19" fmla="*/ 1032314 h 1646192"/>
              <a:gd name="connsiteX20" fmla="*/ 972065 w 2751438"/>
              <a:gd name="connsiteY20" fmla="*/ 1230022 h 1646192"/>
              <a:gd name="connsiteX21" fmla="*/ 650790 w 2751438"/>
              <a:gd name="connsiteY21" fmla="*/ 1386541 h 1646192"/>
              <a:gd name="connsiteX22" fmla="*/ 766119 w 2751438"/>
              <a:gd name="connsiteY22" fmla="*/ 1600724 h 1646192"/>
              <a:gd name="connsiteX23" fmla="*/ 1128584 w 2751438"/>
              <a:gd name="connsiteY23" fmla="*/ 1378303 h 1646192"/>
              <a:gd name="connsiteX24" fmla="*/ 1383957 w 2751438"/>
              <a:gd name="connsiteY24" fmla="*/ 884033 h 1646192"/>
              <a:gd name="connsiteX25" fmla="*/ 1375719 w 2751438"/>
              <a:gd name="connsiteY25" fmla="*/ 579233 h 1646192"/>
              <a:gd name="connsiteX26" fmla="*/ 1095633 w 2751438"/>
              <a:gd name="connsiteY26" fmla="*/ 538043 h 1646192"/>
              <a:gd name="connsiteX27" fmla="*/ 1029730 w 2751438"/>
              <a:gd name="connsiteY27" fmla="*/ 389762 h 1646192"/>
              <a:gd name="connsiteX28" fmla="*/ 1318055 w 2751438"/>
              <a:gd name="connsiteY28" fmla="*/ 381524 h 1646192"/>
              <a:gd name="connsiteX29" fmla="*/ 1548714 w 2751438"/>
              <a:gd name="connsiteY29" fmla="*/ 579233 h 1646192"/>
              <a:gd name="connsiteX30" fmla="*/ 1499287 w 2751438"/>
              <a:gd name="connsiteY30" fmla="*/ 966411 h 1646192"/>
              <a:gd name="connsiteX31" fmla="*/ 1392195 w 2751438"/>
              <a:gd name="connsiteY31" fmla="*/ 1213546 h 1646192"/>
              <a:gd name="connsiteX32" fmla="*/ 1672282 w 2751438"/>
              <a:gd name="connsiteY32" fmla="*/ 1131168 h 1646192"/>
              <a:gd name="connsiteX33" fmla="*/ 1738184 w 2751438"/>
              <a:gd name="connsiteY33" fmla="*/ 595708 h 1646192"/>
              <a:gd name="connsiteX34" fmla="*/ 1556952 w 2751438"/>
              <a:gd name="connsiteY34" fmla="*/ 225006 h 1646192"/>
              <a:gd name="connsiteX35" fmla="*/ 1095633 w 2751438"/>
              <a:gd name="connsiteY35" fmla="*/ 208530 h 1646192"/>
              <a:gd name="connsiteX36" fmla="*/ 1005017 w 2751438"/>
              <a:gd name="connsiteY36" fmla="*/ 27297 h 1646192"/>
              <a:gd name="connsiteX37" fmla="*/ 1482811 w 2751438"/>
              <a:gd name="connsiteY37" fmla="*/ 10822 h 1646192"/>
              <a:gd name="connsiteX38" fmla="*/ 1771136 w 2751438"/>
              <a:gd name="connsiteY38" fmla="*/ 126151 h 1646192"/>
              <a:gd name="connsiteX39" fmla="*/ 1952368 w 2751438"/>
              <a:gd name="connsiteY39" fmla="*/ 752227 h 1646192"/>
              <a:gd name="connsiteX40" fmla="*/ 1828800 w 2751438"/>
              <a:gd name="connsiteY40" fmla="*/ 1246497 h 1646192"/>
              <a:gd name="connsiteX41" fmla="*/ 1474573 w 2751438"/>
              <a:gd name="connsiteY41" fmla="*/ 1370065 h 1646192"/>
              <a:gd name="connsiteX42" fmla="*/ 1375719 w 2751438"/>
              <a:gd name="connsiteY42" fmla="*/ 1584249 h 1646192"/>
              <a:gd name="connsiteX43" fmla="*/ 1853514 w 2751438"/>
              <a:gd name="connsiteY43" fmla="*/ 1584249 h 1646192"/>
              <a:gd name="connsiteX44" fmla="*/ 2141838 w 2751438"/>
              <a:gd name="connsiteY44" fmla="*/ 867557 h 1646192"/>
              <a:gd name="connsiteX45" fmla="*/ 2290119 w 2751438"/>
              <a:gd name="connsiteY45" fmla="*/ 719276 h 1646192"/>
              <a:gd name="connsiteX46" fmla="*/ 2636109 w 2751438"/>
              <a:gd name="connsiteY46" fmla="*/ 760465 h 1646192"/>
              <a:gd name="connsiteX47" fmla="*/ 2751438 w 2751438"/>
              <a:gd name="connsiteY47" fmla="*/ 785178 h 1646192"/>
              <a:gd name="connsiteX0" fmla="*/ 0 w 3286897"/>
              <a:gd name="connsiteY0" fmla="*/ 900508 h 1646192"/>
              <a:gd name="connsiteX1" fmla="*/ 609600 w 3286897"/>
              <a:gd name="connsiteY1" fmla="*/ 916984 h 1646192"/>
              <a:gd name="connsiteX2" fmla="*/ 716692 w 3286897"/>
              <a:gd name="connsiteY2" fmla="*/ 702800 h 1646192"/>
              <a:gd name="connsiteX3" fmla="*/ 667265 w 3286897"/>
              <a:gd name="connsiteY3" fmla="*/ 439189 h 1646192"/>
              <a:gd name="connsiteX4" fmla="*/ 774357 w 3286897"/>
              <a:gd name="connsiteY4" fmla="*/ 290908 h 1646192"/>
              <a:gd name="connsiteX5" fmla="*/ 930876 w 3286897"/>
              <a:gd name="connsiteY5" fmla="*/ 389762 h 1646192"/>
              <a:gd name="connsiteX6" fmla="*/ 864973 w 3286897"/>
              <a:gd name="connsiteY6" fmla="*/ 603946 h 1646192"/>
              <a:gd name="connsiteX7" fmla="*/ 848498 w 3286897"/>
              <a:gd name="connsiteY7" fmla="*/ 801654 h 1646192"/>
              <a:gd name="connsiteX8" fmla="*/ 799071 w 3286897"/>
              <a:gd name="connsiteY8" fmla="*/ 1015838 h 1646192"/>
              <a:gd name="connsiteX9" fmla="*/ 502509 w 3286897"/>
              <a:gd name="connsiteY9" fmla="*/ 1073503 h 1646192"/>
              <a:gd name="connsiteX10" fmla="*/ 345990 w 3286897"/>
              <a:gd name="connsiteY10" fmla="*/ 1122930 h 1646192"/>
              <a:gd name="connsiteX11" fmla="*/ 370703 w 3286897"/>
              <a:gd name="connsiteY11" fmla="*/ 1312400 h 1646192"/>
              <a:gd name="connsiteX12" fmla="*/ 560173 w 3286897"/>
              <a:gd name="connsiteY12" fmla="*/ 1312400 h 1646192"/>
              <a:gd name="connsiteX13" fmla="*/ 799071 w 3286897"/>
              <a:gd name="connsiteY13" fmla="*/ 1221784 h 1646192"/>
              <a:gd name="connsiteX14" fmla="*/ 930876 w 3286897"/>
              <a:gd name="connsiteY14" fmla="*/ 1032314 h 1646192"/>
              <a:gd name="connsiteX15" fmla="*/ 963827 w 3286897"/>
              <a:gd name="connsiteY15" fmla="*/ 851081 h 1646192"/>
              <a:gd name="connsiteX16" fmla="*/ 1029730 w 3286897"/>
              <a:gd name="connsiteY16" fmla="*/ 686324 h 1646192"/>
              <a:gd name="connsiteX17" fmla="*/ 1153298 w 3286897"/>
              <a:gd name="connsiteY17" fmla="*/ 686324 h 1646192"/>
              <a:gd name="connsiteX18" fmla="*/ 1178011 w 3286897"/>
              <a:gd name="connsiteY18" fmla="*/ 842843 h 1646192"/>
              <a:gd name="connsiteX19" fmla="*/ 1128584 w 3286897"/>
              <a:gd name="connsiteY19" fmla="*/ 1032314 h 1646192"/>
              <a:gd name="connsiteX20" fmla="*/ 972065 w 3286897"/>
              <a:gd name="connsiteY20" fmla="*/ 1230022 h 1646192"/>
              <a:gd name="connsiteX21" fmla="*/ 650790 w 3286897"/>
              <a:gd name="connsiteY21" fmla="*/ 1386541 h 1646192"/>
              <a:gd name="connsiteX22" fmla="*/ 766119 w 3286897"/>
              <a:gd name="connsiteY22" fmla="*/ 1600724 h 1646192"/>
              <a:gd name="connsiteX23" fmla="*/ 1128584 w 3286897"/>
              <a:gd name="connsiteY23" fmla="*/ 1378303 h 1646192"/>
              <a:gd name="connsiteX24" fmla="*/ 1383957 w 3286897"/>
              <a:gd name="connsiteY24" fmla="*/ 884033 h 1646192"/>
              <a:gd name="connsiteX25" fmla="*/ 1375719 w 3286897"/>
              <a:gd name="connsiteY25" fmla="*/ 579233 h 1646192"/>
              <a:gd name="connsiteX26" fmla="*/ 1095633 w 3286897"/>
              <a:gd name="connsiteY26" fmla="*/ 538043 h 1646192"/>
              <a:gd name="connsiteX27" fmla="*/ 1029730 w 3286897"/>
              <a:gd name="connsiteY27" fmla="*/ 389762 h 1646192"/>
              <a:gd name="connsiteX28" fmla="*/ 1318055 w 3286897"/>
              <a:gd name="connsiteY28" fmla="*/ 381524 h 1646192"/>
              <a:gd name="connsiteX29" fmla="*/ 1548714 w 3286897"/>
              <a:gd name="connsiteY29" fmla="*/ 579233 h 1646192"/>
              <a:gd name="connsiteX30" fmla="*/ 1499287 w 3286897"/>
              <a:gd name="connsiteY30" fmla="*/ 966411 h 1646192"/>
              <a:gd name="connsiteX31" fmla="*/ 1392195 w 3286897"/>
              <a:gd name="connsiteY31" fmla="*/ 1213546 h 1646192"/>
              <a:gd name="connsiteX32" fmla="*/ 1672282 w 3286897"/>
              <a:gd name="connsiteY32" fmla="*/ 1131168 h 1646192"/>
              <a:gd name="connsiteX33" fmla="*/ 1738184 w 3286897"/>
              <a:gd name="connsiteY33" fmla="*/ 595708 h 1646192"/>
              <a:gd name="connsiteX34" fmla="*/ 1556952 w 3286897"/>
              <a:gd name="connsiteY34" fmla="*/ 225006 h 1646192"/>
              <a:gd name="connsiteX35" fmla="*/ 1095633 w 3286897"/>
              <a:gd name="connsiteY35" fmla="*/ 208530 h 1646192"/>
              <a:gd name="connsiteX36" fmla="*/ 1005017 w 3286897"/>
              <a:gd name="connsiteY36" fmla="*/ 27297 h 1646192"/>
              <a:gd name="connsiteX37" fmla="*/ 1482811 w 3286897"/>
              <a:gd name="connsiteY37" fmla="*/ 10822 h 1646192"/>
              <a:gd name="connsiteX38" fmla="*/ 1771136 w 3286897"/>
              <a:gd name="connsiteY38" fmla="*/ 126151 h 1646192"/>
              <a:gd name="connsiteX39" fmla="*/ 1952368 w 3286897"/>
              <a:gd name="connsiteY39" fmla="*/ 752227 h 1646192"/>
              <a:gd name="connsiteX40" fmla="*/ 1828800 w 3286897"/>
              <a:gd name="connsiteY40" fmla="*/ 1246497 h 1646192"/>
              <a:gd name="connsiteX41" fmla="*/ 1474573 w 3286897"/>
              <a:gd name="connsiteY41" fmla="*/ 1370065 h 1646192"/>
              <a:gd name="connsiteX42" fmla="*/ 1375719 w 3286897"/>
              <a:gd name="connsiteY42" fmla="*/ 1584249 h 1646192"/>
              <a:gd name="connsiteX43" fmla="*/ 1853514 w 3286897"/>
              <a:gd name="connsiteY43" fmla="*/ 1584249 h 1646192"/>
              <a:gd name="connsiteX44" fmla="*/ 2141838 w 3286897"/>
              <a:gd name="connsiteY44" fmla="*/ 867557 h 1646192"/>
              <a:gd name="connsiteX45" fmla="*/ 2290119 w 3286897"/>
              <a:gd name="connsiteY45" fmla="*/ 719276 h 1646192"/>
              <a:gd name="connsiteX46" fmla="*/ 2636109 w 3286897"/>
              <a:gd name="connsiteY46" fmla="*/ 760465 h 1646192"/>
              <a:gd name="connsiteX47" fmla="*/ 3286897 w 3286897"/>
              <a:gd name="connsiteY47" fmla="*/ 851081 h 1646192"/>
              <a:gd name="connsiteX0" fmla="*/ 0 w 3599935"/>
              <a:gd name="connsiteY0" fmla="*/ 900508 h 1646192"/>
              <a:gd name="connsiteX1" fmla="*/ 922638 w 3599935"/>
              <a:gd name="connsiteY1" fmla="*/ 916984 h 1646192"/>
              <a:gd name="connsiteX2" fmla="*/ 1029730 w 3599935"/>
              <a:gd name="connsiteY2" fmla="*/ 702800 h 1646192"/>
              <a:gd name="connsiteX3" fmla="*/ 980303 w 3599935"/>
              <a:gd name="connsiteY3" fmla="*/ 439189 h 1646192"/>
              <a:gd name="connsiteX4" fmla="*/ 1087395 w 3599935"/>
              <a:gd name="connsiteY4" fmla="*/ 290908 h 1646192"/>
              <a:gd name="connsiteX5" fmla="*/ 1243914 w 3599935"/>
              <a:gd name="connsiteY5" fmla="*/ 389762 h 1646192"/>
              <a:gd name="connsiteX6" fmla="*/ 1178011 w 3599935"/>
              <a:gd name="connsiteY6" fmla="*/ 603946 h 1646192"/>
              <a:gd name="connsiteX7" fmla="*/ 1161536 w 3599935"/>
              <a:gd name="connsiteY7" fmla="*/ 801654 h 1646192"/>
              <a:gd name="connsiteX8" fmla="*/ 1112109 w 3599935"/>
              <a:gd name="connsiteY8" fmla="*/ 1015838 h 1646192"/>
              <a:gd name="connsiteX9" fmla="*/ 815547 w 3599935"/>
              <a:gd name="connsiteY9" fmla="*/ 1073503 h 1646192"/>
              <a:gd name="connsiteX10" fmla="*/ 659028 w 3599935"/>
              <a:gd name="connsiteY10" fmla="*/ 1122930 h 1646192"/>
              <a:gd name="connsiteX11" fmla="*/ 683741 w 3599935"/>
              <a:gd name="connsiteY11" fmla="*/ 1312400 h 1646192"/>
              <a:gd name="connsiteX12" fmla="*/ 873211 w 3599935"/>
              <a:gd name="connsiteY12" fmla="*/ 1312400 h 1646192"/>
              <a:gd name="connsiteX13" fmla="*/ 1112109 w 3599935"/>
              <a:gd name="connsiteY13" fmla="*/ 1221784 h 1646192"/>
              <a:gd name="connsiteX14" fmla="*/ 1243914 w 3599935"/>
              <a:gd name="connsiteY14" fmla="*/ 1032314 h 1646192"/>
              <a:gd name="connsiteX15" fmla="*/ 1276865 w 3599935"/>
              <a:gd name="connsiteY15" fmla="*/ 851081 h 1646192"/>
              <a:gd name="connsiteX16" fmla="*/ 1342768 w 3599935"/>
              <a:gd name="connsiteY16" fmla="*/ 686324 h 1646192"/>
              <a:gd name="connsiteX17" fmla="*/ 1466336 w 3599935"/>
              <a:gd name="connsiteY17" fmla="*/ 686324 h 1646192"/>
              <a:gd name="connsiteX18" fmla="*/ 1491049 w 3599935"/>
              <a:gd name="connsiteY18" fmla="*/ 842843 h 1646192"/>
              <a:gd name="connsiteX19" fmla="*/ 1441622 w 3599935"/>
              <a:gd name="connsiteY19" fmla="*/ 1032314 h 1646192"/>
              <a:gd name="connsiteX20" fmla="*/ 1285103 w 3599935"/>
              <a:gd name="connsiteY20" fmla="*/ 1230022 h 1646192"/>
              <a:gd name="connsiteX21" fmla="*/ 963828 w 3599935"/>
              <a:gd name="connsiteY21" fmla="*/ 1386541 h 1646192"/>
              <a:gd name="connsiteX22" fmla="*/ 1079157 w 3599935"/>
              <a:gd name="connsiteY22" fmla="*/ 1600724 h 1646192"/>
              <a:gd name="connsiteX23" fmla="*/ 1441622 w 3599935"/>
              <a:gd name="connsiteY23" fmla="*/ 1378303 h 1646192"/>
              <a:gd name="connsiteX24" fmla="*/ 1696995 w 3599935"/>
              <a:gd name="connsiteY24" fmla="*/ 884033 h 1646192"/>
              <a:gd name="connsiteX25" fmla="*/ 1688757 w 3599935"/>
              <a:gd name="connsiteY25" fmla="*/ 579233 h 1646192"/>
              <a:gd name="connsiteX26" fmla="*/ 1408671 w 3599935"/>
              <a:gd name="connsiteY26" fmla="*/ 538043 h 1646192"/>
              <a:gd name="connsiteX27" fmla="*/ 1342768 w 3599935"/>
              <a:gd name="connsiteY27" fmla="*/ 389762 h 1646192"/>
              <a:gd name="connsiteX28" fmla="*/ 1631093 w 3599935"/>
              <a:gd name="connsiteY28" fmla="*/ 381524 h 1646192"/>
              <a:gd name="connsiteX29" fmla="*/ 1861752 w 3599935"/>
              <a:gd name="connsiteY29" fmla="*/ 579233 h 1646192"/>
              <a:gd name="connsiteX30" fmla="*/ 1812325 w 3599935"/>
              <a:gd name="connsiteY30" fmla="*/ 966411 h 1646192"/>
              <a:gd name="connsiteX31" fmla="*/ 1705233 w 3599935"/>
              <a:gd name="connsiteY31" fmla="*/ 1213546 h 1646192"/>
              <a:gd name="connsiteX32" fmla="*/ 1985320 w 3599935"/>
              <a:gd name="connsiteY32" fmla="*/ 1131168 h 1646192"/>
              <a:gd name="connsiteX33" fmla="*/ 2051222 w 3599935"/>
              <a:gd name="connsiteY33" fmla="*/ 595708 h 1646192"/>
              <a:gd name="connsiteX34" fmla="*/ 1869990 w 3599935"/>
              <a:gd name="connsiteY34" fmla="*/ 225006 h 1646192"/>
              <a:gd name="connsiteX35" fmla="*/ 1408671 w 3599935"/>
              <a:gd name="connsiteY35" fmla="*/ 208530 h 1646192"/>
              <a:gd name="connsiteX36" fmla="*/ 1318055 w 3599935"/>
              <a:gd name="connsiteY36" fmla="*/ 27297 h 1646192"/>
              <a:gd name="connsiteX37" fmla="*/ 1795849 w 3599935"/>
              <a:gd name="connsiteY37" fmla="*/ 10822 h 1646192"/>
              <a:gd name="connsiteX38" fmla="*/ 2084174 w 3599935"/>
              <a:gd name="connsiteY38" fmla="*/ 126151 h 1646192"/>
              <a:gd name="connsiteX39" fmla="*/ 2265406 w 3599935"/>
              <a:gd name="connsiteY39" fmla="*/ 752227 h 1646192"/>
              <a:gd name="connsiteX40" fmla="*/ 2141838 w 3599935"/>
              <a:gd name="connsiteY40" fmla="*/ 1246497 h 1646192"/>
              <a:gd name="connsiteX41" fmla="*/ 1787611 w 3599935"/>
              <a:gd name="connsiteY41" fmla="*/ 1370065 h 1646192"/>
              <a:gd name="connsiteX42" fmla="*/ 1688757 w 3599935"/>
              <a:gd name="connsiteY42" fmla="*/ 1584249 h 1646192"/>
              <a:gd name="connsiteX43" fmla="*/ 2166552 w 3599935"/>
              <a:gd name="connsiteY43" fmla="*/ 1584249 h 1646192"/>
              <a:gd name="connsiteX44" fmla="*/ 2454876 w 3599935"/>
              <a:gd name="connsiteY44" fmla="*/ 867557 h 1646192"/>
              <a:gd name="connsiteX45" fmla="*/ 2603157 w 3599935"/>
              <a:gd name="connsiteY45" fmla="*/ 719276 h 1646192"/>
              <a:gd name="connsiteX46" fmla="*/ 2949147 w 3599935"/>
              <a:gd name="connsiteY46" fmla="*/ 760465 h 1646192"/>
              <a:gd name="connsiteX47" fmla="*/ 3599935 w 3599935"/>
              <a:gd name="connsiteY47" fmla="*/ 851081 h 16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599935" h="1646192">
                <a:moveTo>
                  <a:pt x="0" y="900508"/>
                </a:moveTo>
                <a:cubicBezTo>
                  <a:pt x="245075" y="925221"/>
                  <a:pt x="751016" y="949935"/>
                  <a:pt x="922638" y="916984"/>
                </a:cubicBezTo>
                <a:cubicBezTo>
                  <a:pt x="1094260" y="884033"/>
                  <a:pt x="1020119" y="782432"/>
                  <a:pt x="1029730" y="702800"/>
                </a:cubicBezTo>
                <a:cubicBezTo>
                  <a:pt x="1039341" y="623168"/>
                  <a:pt x="970692" y="507838"/>
                  <a:pt x="980303" y="439189"/>
                </a:cubicBezTo>
                <a:cubicBezTo>
                  <a:pt x="989914" y="370540"/>
                  <a:pt x="1043460" y="299146"/>
                  <a:pt x="1087395" y="290908"/>
                </a:cubicBezTo>
                <a:cubicBezTo>
                  <a:pt x="1131330" y="282670"/>
                  <a:pt x="1228811" y="337589"/>
                  <a:pt x="1243914" y="389762"/>
                </a:cubicBezTo>
                <a:cubicBezTo>
                  <a:pt x="1259017" y="441935"/>
                  <a:pt x="1191741" y="535297"/>
                  <a:pt x="1178011" y="603946"/>
                </a:cubicBezTo>
                <a:cubicBezTo>
                  <a:pt x="1164281" y="672595"/>
                  <a:pt x="1172520" y="733005"/>
                  <a:pt x="1161536" y="801654"/>
                </a:cubicBezTo>
                <a:cubicBezTo>
                  <a:pt x="1150552" y="870303"/>
                  <a:pt x="1169774" y="970530"/>
                  <a:pt x="1112109" y="1015838"/>
                </a:cubicBezTo>
                <a:cubicBezTo>
                  <a:pt x="1054444" y="1061146"/>
                  <a:pt x="891060" y="1055654"/>
                  <a:pt x="815547" y="1073503"/>
                </a:cubicBezTo>
                <a:cubicBezTo>
                  <a:pt x="740034" y="1091352"/>
                  <a:pt x="680996" y="1083114"/>
                  <a:pt x="659028" y="1122930"/>
                </a:cubicBezTo>
                <a:cubicBezTo>
                  <a:pt x="637060" y="1162746"/>
                  <a:pt x="648044" y="1280822"/>
                  <a:pt x="683741" y="1312400"/>
                </a:cubicBezTo>
                <a:cubicBezTo>
                  <a:pt x="719438" y="1343978"/>
                  <a:pt x="801816" y="1327503"/>
                  <a:pt x="873211" y="1312400"/>
                </a:cubicBezTo>
                <a:cubicBezTo>
                  <a:pt x="944606" y="1297297"/>
                  <a:pt x="1050325" y="1268465"/>
                  <a:pt x="1112109" y="1221784"/>
                </a:cubicBezTo>
                <a:cubicBezTo>
                  <a:pt x="1173893" y="1175103"/>
                  <a:pt x="1216455" y="1094098"/>
                  <a:pt x="1243914" y="1032314"/>
                </a:cubicBezTo>
                <a:cubicBezTo>
                  <a:pt x="1271373" y="970530"/>
                  <a:pt x="1260389" y="908746"/>
                  <a:pt x="1276865" y="851081"/>
                </a:cubicBezTo>
                <a:cubicBezTo>
                  <a:pt x="1293341" y="793416"/>
                  <a:pt x="1311190" y="713783"/>
                  <a:pt x="1342768" y="686324"/>
                </a:cubicBezTo>
                <a:cubicBezTo>
                  <a:pt x="1374346" y="658865"/>
                  <a:pt x="1441623" y="660237"/>
                  <a:pt x="1466336" y="686324"/>
                </a:cubicBezTo>
                <a:cubicBezTo>
                  <a:pt x="1491050" y="712410"/>
                  <a:pt x="1495168" y="785178"/>
                  <a:pt x="1491049" y="842843"/>
                </a:cubicBezTo>
                <a:cubicBezTo>
                  <a:pt x="1486930" y="900508"/>
                  <a:pt x="1475946" y="967784"/>
                  <a:pt x="1441622" y="1032314"/>
                </a:cubicBezTo>
                <a:cubicBezTo>
                  <a:pt x="1407298" y="1096844"/>
                  <a:pt x="1364735" y="1170984"/>
                  <a:pt x="1285103" y="1230022"/>
                </a:cubicBezTo>
                <a:cubicBezTo>
                  <a:pt x="1205471" y="1289060"/>
                  <a:pt x="998152" y="1324757"/>
                  <a:pt x="963828" y="1386541"/>
                </a:cubicBezTo>
                <a:cubicBezTo>
                  <a:pt x="929504" y="1448325"/>
                  <a:pt x="999525" y="1602097"/>
                  <a:pt x="1079157" y="1600724"/>
                </a:cubicBezTo>
                <a:cubicBezTo>
                  <a:pt x="1158789" y="1599351"/>
                  <a:pt x="1338649" y="1497751"/>
                  <a:pt x="1441622" y="1378303"/>
                </a:cubicBezTo>
                <a:cubicBezTo>
                  <a:pt x="1544595" y="1258855"/>
                  <a:pt x="1655806" y="1017211"/>
                  <a:pt x="1696995" y="884033"/>
                </a:cubicBezTo>
                <a:cubicBezTo>
                  <a:pt x="1738184" y="750855"/>
                  <a:pt x="1736811" y="636898"/>
                  <a:pt x="1688757" y="579233"/>
                </a:cubicBezTo>
                <a:cubicBezTo>
                  <a:pt x="1640703" y="521568"/>
                  <a:pt x="1466336" y="569621"/>
                  <a:pt x="1408671" y="538043"/>
                </a:cubicBezTo>
                <a:cubicBezTo>
                  <a:pt x="1351006" y="506465"/>
                  <a:pt x="1305698" y="415848"/>
                  <a:pt x="1342768" y="389762"/>
                </a:cubicBezTo>
                <a:cubicBezTo>
                  <a:pt x="1379838" y="363676"/>
                  <a:pt x="1544596" y="349946"/>
                  <a:pt x="1631093" y="381524"/>
                </a:cubicBezTo>
                <a:cubicBezTo>
                  <a:pt x="1717590" y="413102"/>
                  <a:pt x="1831547" y="481752"/>
                  <a:pt x="1861752" y="579233"/>
                </a:cubicBezTo>
                <a:cubicBezTo>
                  <a:pt x="1891957" y="676714"/>
                  <a:pt x="1838411" y="860692"/>
                  <a:pt x="1812325" y="966411"/>
                </a:cubicBezTo>
                <a:cubicBezTo>
                  <a:pt x="1786239" y="1072130"/>
                  <a:pt x="1676401" y="1186087"/>
                  <a:pt x="1705233" y="1213546"/>
                </a:cubicBezTo>
                <a:cubicBezTo>
                  <a:pt x="1734065" y="1241005"/>
                  <a:pt x="1927655" y="1234141"/>
                  <a:pt x="1985320" y="1131168"/>
                </a:cubicBezTo>
                <a:cubicBezTo>
                  <a:pt x="2042985" y="1028195"/>
                  <a:pt x="2070444" y="746735"/>
                  <a:pt x="2051222" y="595708"/>
                </a:cubicBezTo>
                <a:cubicBezTo>
                  <a:pt x="2032000" y="444681"/>
                  <a:pt x="1977082" y="289536"/>
                  <a:pt x="1869990" y="225006"/>
                </a:cubicBezTo>
                <a:cubicBezTo>
                  <a:pt x="1762898" y="160476"/>
                  <a:pt x="1500660" y="241482"/>
                  <a:pt x="1408671" y="208530"/>
                </a:cubicBezTo>
                <a:cubicBezTo>
                  <a:pt x="1316682" y="175578"/>
                  <a:pt x="1253525" y="60248"/>
                  <a:pt x="1318055" y="27297"/>
                </a:cubicBezTo>
                <a:cubicBezTo>
                  <a:pt x="1382585" y="-5654"/>
                  <a:pt x="1668163" y="-5654"/>
                  <a:pt x="1795849" y="10822"/>
                </a:cubicBezTo>
                <a:cubicBezTo>
                  <a:pt x="1923536" y="27298"/>
                  <a:pt x="2005915" y="2583"/>
                  <a:pt x="2084174" y="126151"/>
                </a:cubicBezTo>
                <a:cubicBezTo>
                  <a:pt x="2162434" y="249718"/>
                  <a:pt x="2255795" y="565503"/>
                  <a:pt x="2265406" y="752227"/>
                </a:cubicBezTo>
                <a:cubicBezTo>
                  <a:pt x="2275017" y="938951"/>
                  <a:pt x="2221470" y="1143524"/>
                  <a:pt x="2141838" y="1246497"/>
                </a:cubicBezTo>
                <a:cubicBezTo>
                  <a:pt x="2062206" y="1349470"/>
                  <a:pt x="1863124" y="1313773"/>
                  <a:pt x="1787611" y="1370065"/>
                </a:cubicBezTo>
                <a:cubicBezTo>
                  <a:pt x="1712098" y="1426357"/>
                  <a:pt x="1625600" y="1548552"/>
                  <a:pt x="1688757" y="1584249"/>
                </a:cubicBezTo>
                <a:cubicBezTo>
                  <a:pt x="1751914" y="1619946"/>
                  <a:pt x="2038866" y="1703698"/>
                  <a:pt x="2166552" y="1584249"/>
                </a:cubicBezTo>
                <a:cubicBezTo>
                  <a:pt x="2294238" y="1464800"/>
                  <a:pt x="2382109" y="1011719"/>
                  <a:pt x="2454876" y="867557"/>
                </a:cubicBezTo>
                <a:cubicBezTo>
                  <a:pt x="2527643" y="723395"/>
                  <a:pt x="2520779" y="737125"/>
                  <a:pt x="2603157" y="719276"/>
                </a:cubicBezTo>
                <a:cubicBezTo>
                  <a:pt x="2685535" y="701427"/>
                  <a:pt x="2872261" y="749481"/>
                  <a:pt x="2949147" y="760465"/>
                </a:cubicBezTo>
                <a:lnTo>
                  <a:pt x="3599935" y="851081"/>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7" name="Oval 6">
            <a:extLst>
              <a:ext uri="{FF2B5EF4-FFF2-40B4-BE49-F238E27FC236}">
                <a16:creationId xmlns:a16="http://schemas.microsoft.com/office/drawing/2014/main" id="{A6A11912-EF9B-2913-F589-41C6FEB8BC9A}"/>
              </a:ext>
            </a:extLst>
          </p:cNvPr>
          <p:cNvSpPr>
            <a:spLocks noChangeAspect="1"/>
          </p:cNvSpPr>
          <p:nvPr/>
        </p:nvSpPr>
        <p:spPr>
          <a:xfrm>
            <a:off x="1430449" y="2772475"/>
            <a:ext cx="57472" cy="57433"/>
          </a:xfrm>
          <a:prstGeom prst="ellipse">
            <a:avLst/>
          </a:prstGeom>
          <a:solidFill>
            <a:schemeClr val="tx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8" name="Freeform: Shape 7">
            <a:extLst>
              <a:ext uri="{FF2B5EF4-FFF2-40B4-BE49-F238E27FC236}">
                <a16:creationId xmlns:a16="http://schemas.microsoft.com/office/drawing/2014/main" id="{9E8AFE2E-C6F9-92B9-ADCD-553DB698983E}"/>
              </a:ext>
            </a:extLst>
          </p:cNvPr>
          <p:cNvSpPr/>
          <p:nvPr/>
        </p:nvSpPr>
        <p:spPr>
          <a:xfrm>
            <a:off x="1456667" y="2614976"/>
            <a:ext cx="775095" cy="354438"/>
          </a:xfrm>
          <a:custGeom>
            <a:avLst/>
            <a:gdLst>
              <a:gd name="connsiteX0" fmla="*/ 0 w 2751438"/>
              <a:gd name="connsiteY0" fmla="*/ 900508 h 1646192"/>
              <a:gd name="connsiteX1" fmla="*/ 609600 w 2751438"/>
              <a:gd name="connsiteY1" fmla="*/ 916984 h 1646192"/>
              <a:gd name="connsiteX2" fmla="*/ 716692 w 2751438"/>
              <a:gd name="connsiteY2" fmla="*/ 702800 h 1646192"/>
              <a:gd name="connsiteX3" fmla="*/ 667265 w 2751438"/>
              <a:gd name="connsiteY3" fmla="*/ 439189 h 1646192"/>
              <a:gd name="connsiteX4" fmla="*/ 774357 w 2751438"/>
              <a:gd name="connsiteY4" fmla="*/ 290908 h 1646192"/>
              <a:gd name="connsiteX5" fmla="*/ 930876 w 2751438"/>
              <a:gd name="connsiteY5" fmla="*/ 389762 h 1646192"/>
              <a:gd name="connsiteX6" fmla="*/ 864973 w 2751438"/>
              <a:gd name="connsiteY6" fmla="*/ 603946 h 1646192"/>
              <a:gd name="connsiteX7" fmla="*/ 848498 w 2751438"/>
              <a:gd name="connsiteY7" fmla="*/ 801654 h 1646192"/>
              <a:gd name="connsiteX8" fmla="*/ 799071 w 2751438"/>
              <a:gd name="connsiteY8" fmla="*/ 1015838 h 1646192"/>
              <a:gd name="connsiteX9" fmla="*/ 502509 w 2751438"/>
              <a:gd name="connsiteY9" fmla="*/ 1073503 h 1646192"/>
              <a:gd name="connsiteX10" fmla="*/ 345990 w 2751438"/>
              <a:gd name="connsiteY10" fmla="*/ 1122930 h 1646192"/>
              <a:gd name="connsiteX11" fmla="*/ 370703 w 2751438"/>
              <a:gd name="connsiteY11" fmla="*/ 1312400 h 1646192"/>
              <a:gd name="connsiteX12" fmla="*/ 560173 w 2751438"/>
              <a:gd name="connsiteY12" fmla="*/ 1312400 h 1646192"/>
              <a:gd name="connsiteX13" fmla="*/ 799071 w 2751438"/>
              <a:gd name="connsiteY13" fmla="*/ 1221784 h 1646192"/>
              <a:gd name="connsiteX14" fmla="*/ 930876 w 2751438"/>
              <a:gd name="connsiteY14" fmla="*/ 1032314 h 1646192"/>
              <a:gd name="connsiteX15" fmla="*/ 963827 w 2751438"/>
              <a:gd name="connsiteY15" fmla="*/ 851081 h 1646192"/>
              <a:gd name="connsiteX16" fmla="*/ 1029730 w 2751438"/>
              <a:gd name="connsiteY16" fmla="*/ 686324 h 1646192"/>
              <a:gd name="connsiteX17" fmla="*/ 1153298 w 2751438"/>
              <a:gd name="connsiteY17" fmla="*/ 686324 h 1646192"/>
              <a:gd name="connsiteX18" fmla="*/ 1178011 w 2751438"/>
              <a:gd name="connsiteY18" fmla="*/ 842843 h 1646192"/>
              <a:gd name="connsiteX19" fmla="*/ 1128584 w 2751438"/>
              <a:gd name="connsiteY19" fmla="*/ 1032314 h 1646192"/>
              <a:gd name="connsiteX20" fmla="*/ 972065 w 2751438"/>
              <a:gd name="connsiteY20" fmla="*/ 1230022 h 1646192"/>
              <a:gd name="connsiteX21" fmla="*/ 650790 w 2751438"/>
              <a:gd name="connsiteY21" fmla="*/ 1386541 h 1646192"/>
              <a:gd name="connsiteX22" fmla="*/ 766119 w 2751438"/>
              <a:gd name="connsiteY22" fmla="*/ 1600724 h 1646192"/>
              <a:gd name="connsiteX23" fmla="*/ 1128584 w 2751438"/>
              <a:gd name="connsiteY23" fmla="*/ 1378303 h 1646192"/>
              <a:gd name="connsiteX24" fmla="*/ 1383957 w 2751438"/>
              <a:gd name="connsiteY24" fmla="*/ 884033 h 1646192"/>
              <a:gd name="connsiteX25" fmla="*/ 1375719 w 2751438"/>
              <a:gd name="connsiteY25" fmla="*/ 579233 h 1646192"/>
              <a:gd name="connsiteX26" fmla="*/ 1095633 w 2751438"/>
              <a:gd name="connsiteY26" fmla="*/ 538043 h 1646192"/>
              <a:gd name="connsiteX27" fmla="*/ 1029730 w 2751438"/>
              <a:gd name="connsiteY27" fmla="*/ 389762 h 1646192"/>
              <a:gd name="connsiteX28" fmla="*/ 1318055 w 2751438"/>
              <a:gd name="connsiteY28" fmla="*/ 381524 h 1646192"/>
              <a:gd name="connsiteX29" fmla="*/ 1548714 w 2751438"/>
              <a:gd name="connsiteY29" fmla="*/ 579233 h 1646192"/>
              <a:gd name="connsiteX30" fmla="*/ 1499287 w 2751438"/>
              <a:gd name="connsiteY30" fmla="*/ 966411 h 1646192"/>
              <a:gd name="connsiteX31" fmla="*/ 1392195 w 2751438"/>
              <a:gd name="connsiteY31" fmla="*/ 1213546 h 1646192"/>
              <a:gd name="connsiteX32" fmla="*/ 1672282 w 2751438"/>
              <a:gd name="connsiteY32" fmla="*/ 1131168 h 1646192"/>
              <a:gd name="connsiteX33" fmla="*/ 1738184 w 2751438"/>
              <a:gd name="connsiteY33" fmla="*/ 595708 h 1646192"/>
              <a:gd name="connsiteX34" fmla="*/ 1556952 w 2751438"/>
              <a:gd name="connsiteY34" fmla="*/ 225006 h 1646192"/>
              <a:gd name="connsiteX35" fmla="*/ 1095633 w 2751438"/>
              <a:gd name="connsiteY35" fmla="*/ 208530 h 1646192"/>
              <a:gd name="connsiteX36" fmla="*/ 1005017 w 2751438"/>
              <a:gd name="connsiteY36" fmla="*/ 27297 h 1646192"/>
              <a:gd name="connsiteX37" fmla="*/ 1482811 w 2751438"/>
              <a:gd name="connsiteY37" fmla="*/ 10822 h 1646192"/>
              <a:gd name="connsiteX38" fmla="*/ 1771136 w 2751438"/>
              <a:gd name="connsiteY38" fmla="*/ 126151 h 1646192"/>
              <a:gd name="connsiteX39" fmla="*/ 1952368 w 2751438"/>
              <a:gd name="connsiteY39" fmla="*/ 752227 h 1646192"/>
              <a:gd name="connsiteX40" fmla="*/ 1828800 w 2751438"/>
              <a:gd name="connsiteY40" fmla="*/ 1246497 h 1646192"/>
              <a:gd name="connsiteX41" fmla="*/ 1474573 w 2751438"/>
              <a:gd name="connsiteY41" fmla="*/ 1370065 h 1646192"/>
              <a:gd name="connsiteX42" fmla="*/ 1375719 w 2751438"/>
              <a:gd name="connsiteY42" fmla="*/ 1584249 h 1646192"/>
              <a:gd name="connsiteX43" fmla="*/ 1853514 w 2751438"/>
              <a:gd name="connsiteY43" fmla="*/ 1584249 h 1646192"/>
              <a:gd name="connsiteX44" fmla="*/ 2141838 w 2751438"/>
              <a:gd name="connsiteY44" fmla="*/ 867557 h 1646192"/>
              <a:gd name="connsiteX45" fmla="*/ 2290119 w 2751438"/>
              <a:gd name="connsiteY45" fmla="*/ 719276 h 1646192"/>
              <a:gd name="connsiteX46" fmla="*/ 2636109 w 2751438"/>
              <a:gd name="connsiteY46" fmla="*/ 760465 h 1646192"/>
              <a:gd name="connsiteX47" fmla="*/ 2751438 w 2751438"/>
              <a:gd name="connsiteY47" fmla="*/ 785178 h 1646192"/>
              <a:gd name="connsiteX0" fmla="*/ 0 w 3286897"/>
              <a:gd name="connsiteY0" fmla="*/ 900508 h 1646192"/>
              <a:gd name="connsiteX1" fmla="*/ 609600 w 3286897"/>
              <a:gd name="connsiteY1" fmla="*/ 916984 h 1646192"/>
              <a:gd name="connsiteX2" fmla="*/ 716692 w 3286897"/>
              <a:gd name="connsiteY2" fmla="*/ 702800 h 1646192"/>
              <a:gd name="connsiteX3" fmla="*/ 667265 w 3286897"/>
              <a:gd name="connsiteY3" fmla="*/ 439189 h 1646192"/>
              <a:gd name="connsiteX4" fmla="*/ 774357 w 3286897"/>
              <a:gd name="connsiteY4" fmla="*/ 290908 h 1646192"/>
              <a:gd name="connsiteX5" fmla="*/ 930876 w 3286897"/>
              <a:gd name="connsiteY5" fmla="*/ 389762 h 1646192"/>
              <a:gd name="connsiteX6" fmla="*/ 864973 w 3286897"/>
              <a:gd name="connsiteY6" fmla="*/ 603946 h 1646192"/>
              <a:gd name="connsiteX7" fmla="*/ 848498 w 3286897"/>
              <a:gd name="connsiteY7" fmla="*/ 801654 h 1646192"/>
              <a:gd name="connsiteX8" fmla="*/ 799071 w 3286897"/>
              <a:gd name="connsiteY8" fmla="*/ 1015838 h 1646192"/>
              <a:gd name="connsiteX9" fmla="*/ 502509 w 3286897"/>
              <a:gd name="connsiteY9" fmla="*/ 1073503 h 1646192"/>
              <a:gd name="connsiteX10" fmla="*/ 345990 w 3286897"/>
              <a:gd name="connsiteY10" fmla="*/ 1122930 h 1646192"/>
              <a:gd name="connsiteX11" fmla="*/ 370703 w 3286897"/>
              <a:gd name="connsiteY11" fmla="*/ 1312400 h 1646192"/>
              <a:gd name="connsiteX12" fmla="*/ 560173 w 3286897"/>
              <a:gd name="connsiteY12" fmla="*/ 1312400 h 1646192"/>
              <a:gd name="connsiteX13" fmla="*/ 799071 w 3286897"/>
              <a:gd name="connsiteY13" fmla="*/ 1221784 h 1646192"/>
              <a:gd name="connsiteX14" fmla="*/ 930876 w 3286897"/>
              <a:gd name="connsiteY14" fmla="*/ 1032314 h 1646192"/>
              <a:gd name="connsiteX15" fmla="*/ 963827 w 3286897"/>
              <a:gd name="connsiteY15" fmla="*/ 851081 h 1646192"/>
              <a:gd name="connsiteX16" fmla="*/ 1029730 w 3286897"/>
              <a:gd name="connsiteY16" fmla="*/ 686324 h 1646192"/>
              <a:gd name="connsiteX17" fmla="*/ 1153298 w 3286897"/>
              <a:gd name="connsiteY17" fmla="*/ 686324 h 1646192"/>
              <a:gd name="connsiteX18" fmla="*/ 1178011 w 3286897"/>
              <a:gd name="connsiteY18" fmla="*/ 842843 h 1646192"/>
              <a:gd name="connsiteX19" fmla="*/ 1128584 w 3286897"/>
              <a:gd name="connsiteY19" fmla="*/ 1032314 h 1646192"/>
              <a:gd name="connsiteX20" fmla="*/ 972065 w 3286897"/>
              <a:gd name="connsiteY20" fmla="*/ 1230022 h 1646192"/>
              <a:gd name="connsiteX21" fmla="*/ 650790 w 3286897"/>
              <a:gd name="connsiteY21" fmla="*/ 1386541 h 1646192"/>
              <a:gd name="connsiteX22" fmla="*/ 766119 w 3286897"/>
              <a:gd name="connsiteY22" fmla="*/ 1600724 h 1646192"/>
              <a:gd name="connsiteX23" fmla="*/ 1128584 w 3286897"/>
              <a:gd name="connsiteY23" fmla="*/ 1378303 h 1646192"/>
              <a:gd name="connsiteX24" fmla="*/ 1383957 w 3286897"/>
              <a:gd name="connsiteY24" fmla="*/ 884033 h 1646192"/>
              <a:gd name="connsiteX25" fmla="*/ 1375719 w 3286897"/>
              <a:gd name="connsiteY25" fmla="*/ 579233 h 1646192"/>
              <a:gd name="connsiteX26" fmla="*/ 1095633 w 3286897"/>
              <a:gd name="connsiteY26" fmla="*/ 538043 h 1646192"/>
              <a:gd name="connsiteX27" fmla="*/ 1029730 w 3286897"/>
              <a:gd name="connsiteY27" fmla="*/ 389762 h 1646192"/>
              <a:gd name="connsiteX28" fmla="*/ 1318055 w 3286897"/>
              <a:gd name="connsiteY28" fmla="*/ 381524 h 1646192"/>
              <a:gd name="connsiteX29" fmla="*/ 1548714 w 3286897"/>
              <a:gd name="connsiteY29" fmla="*/ 579233 h 1646192"/>
              <a:gd name="connsiteX30" fmla="*/ 1499287 w 3286897"/>
              <a:gd name="connsiteY30" fmla="*/ 966411 h 1646192"/>
              <a:gd name="connsiteX31" fmla="*/ 1392195 w 3286897"/>
              <a:gd name="connsiteY31" fmla="*/ 1213546 h 1646192"/>
              <a:gd name="connsiteX32" fmla="*/ 1672282 w 3286897"/>
              <a:gd name="connsiteY32" fmla="*/ 1131168 h 1646192"/>
              <a:gd name="connsiteX33" fmla="*/ 1738184 w 3286897"/>
              <a:gd name="connsiteY33" fmla="*/ 595708 h 1646192"/>
              <a:gd name="connsiteX34" fmla="*/ 1556952 w 3286897"/>
              <a:gd name="connsiteY34" fmla="*/ 225006 h 1646192"/>
              <a:gd name="connsiteX35" fmla="*/ 1095633 w 3286897"/>
              <a:gd name="connsiteY35" fmla="*/ 208530 h 1646192"/>
              <a:gd name="connsiteX36" fmla="*/ 1005017 w 3286897"/>
              <a:gd name="connsiteY36" fmla="*/ 27297 h 1646192"/>
              <a:gd name="connsiteX37" fmla="*/ 1482811 w 3286897"/>
              <a:gd name="connsiteY37" fmla="*/ 10822 h 1646192"/>
              <a:gd name="connsiteX38" fmla="*/ 1771136 w 3286897"/>
              <a:gd name="connsiteY38" fmla="*/ 126151 h 1646192"/>
              <a:gd name="connsiteX39" fmla="*/ 1952368 w 3286897"/>
              <a:gd name="connsiteY39" fmla="*/ 752227 h 1646192"/>
              <a:gd name="connsiteX40" fmla="*/ 1828800 w 3286897"/>
              <a:gd name="connsiteY40" fmla="*/ 1246497 h 1646192"/>
              <a:gd name="connsiteX41" fmla="*/ 1474573 w 3286897"/>
              <a:gd name="connsiteY41" fmla="*/ 1370065 h 1646192"/>
              <a:gd name="connsiteX42" fmla="*/ 1375719 w 3286897"/>
              <a:gd name="connsiteY42" fmla="*/ 1584249 h 1646192"/>
              <a:gd name="connsiteX43" fmla="*/ 1853514 w 3286897"/>
              <a:gd name="connsiteY43" fmla="*/ 1584249 h 1646192"/>
              <a:gd name="connsiteX44" fmla="*/ 2141838 w 3286897"/>
              <a:gd name="connsiteY44" fmla="*/ 867557 h 1646192"/>
              <a:gd name="connsiteX45" fmla="*/ 2290119 w 3286897"/>
              <a:gd name="connsiteY45" fmla="*/ 719276 h 1646192"/>
              <a:gd name="connsiteX46" fmla="*/ 2636109 w 3286897"/>
              <a:gd name="connsiteY46" fmla="*/ 760465 h 1646192"/>
              <a:gd name="connsiteX47" fmla="*/ 3286897 w 3286897"/>
              <a:gd name="connsiteY47" fmla="*/ 851081 h 1646192"/>
              <a:gd name="connsiteX0" fmla="*/ 0 w 3599935"/>
              <a:gd name="connsiteY0" fmla="*/ 900508 h 1646192"/>
              <a:gd name="connsiteX1" fmla="*/ 922638 w 3599935"/>
              <a:gd name="connsiteY1" fmla="*/ 916984 h 1646192"/>
              <a:gd name="connsiteX2" fmla="*/ 1029730 w 3599935"/>
              <a:gd name="connsiteY2" fmla="*/ 702800 h 1646192"/>
              <a:gd name="connsiteX3" fmla="*/ 980303 w 3599935"/>
              <a:gd name="connsiteY3" fmla="*/ 439189 h 1646192"/>
              <a:gd name="connsiteX4" fmla="*/ 1087395 w 3599935"/>
              <a:gd name="connsiteY4" fmla="*/ 290908 h 1646192"/>
              <a:gd name="connsiteX5" fmla="*/ 1243914 w 3599935"/>
              <a:gd name="connsiteY5" fmla="*/ 389762 h 1646192"/>
              <a:gd name="connsiteX6" fmla="*/ 1178011 w 3599935"/>
              <a:gd name="connsiteY6" fmla="*/ 603946 h 1646192"/>
              <a:gd name="connsiteX7" fmla="*/ 1161536 w 3599935"/>
              <a:gd name="connsiteY7" fmla="*/ 801654 h 1646192"/>
              <a:gd name="connsiteX8" fmla="*/ 1112109 w 3599935"/>
              <a:gd name="connsiteY8" fmla="*/ 1015838 h 1646192"/>
              <a:gd name="connsiteX9" fmla="*/ 815547 w 3599935"/>
              <a:gd name="connsiteY9" fmla="*/ 1073503 h 1646192"/>
              <a:gd name="connsiteX10" fmla="*/ 659028 w 3599935"/>
              <a:gd name="connsiteY10" fmla="*/ 1122930 h 1646192"/>
              <a:gd name="connsiteX11" fmla="*/ 683741 w 3599935"/>
              <a:gd name="connsiteY11" fmla="*/ 1312400 h 1646192"/>
              <a:gd name="connsiteX12" fmla="*/ 873211 w 3599935"/>
              <a:gd name="connsiteY12" fmla="*/ 1312400 h 1646192"/>
              <a:gd name="connsiteX13" fmla="*/ 1112109 w 3599935"/>
              <a:gd name="connsiteY13" fmla="*/ 1221784 h 1646192"/>
              <a:gd name="connsiteX14" fmla="*/ 1243914 w 3599935"/>
              <a:gd name="connsiteY14" fmla="*/ 1032314 h 1646192"/>
              <a:gd name="connsiteX15" fmla="*/ 1276865 w 3599935"/>
              <a:gd name="connsiteY15" fmla="*/ 851081 h 1646192"/>
              <a:gd name="connsiteX16" fmla="*/ 1342768 w 3599935"/>
              <a:gd name="connsiteY16" fmla="*/ 686324 h 1646192"/>
              <a:gd name="connsiteX17" fmla="*/ 1466336 w 3599935"/>
              <a:gd name="connsiteY17" fmla="*/ 686324 h 1646192"/>
              <a:gd name="connsiteX18" fmla="*/ 1491049 w 3599935"/>
              <a:gd name="connsiteY18" fmla="*/ 842843 h 1646192"/>
              <a:gd name="connsiteX19" fmla="*/ 1441622 w 3599935"/>
              <a:gd name="connsiteY19" fmla="*/ 1032314 h 1646192"/>
              <a:gd name="connsiteX20" fmla="*/ 1285103 w 3599935"/>
              <a:gd name="connsiteY20" fmla="*/ 1230022 h 1646192"/>
              <a:gd name="connsiteX21" fmla="*/ 963828 w 3599935"/>
              <a:gd name="connsiteY21" fmla="*/ 1386541 h 1646192"/>
              <a:gd name="connsiteX22" fmla="*/ 1079157 w 3599935"/>
              <a:gd name="connsiteY22" fmla="*/ 1600724 h 1646192"/>
              <a:gd name="connsiteX23" fmla="*/ 1441622 w 3599935"/>
              <a:gd name="connsiteY23" fmla="*/ 1378303 h 1646192"/>
              <a:gd name="connsiteX24" fmla="*/ 1696995 w 3599935"/>
              <a:gd name="connsiteY24" fmla="*/ 884033 h 1646192"/>
              <a:gd name="connsiteX25" fmla="*/ 1688757 w 3599935"/>
              <a:gd name="connsiteY25" fmla="*/ 579233 h 1646192"/>
              <a:gd name="connsiteX26" fmla="*/ 1408671 w 3599935"/>
              <a:gd name="connsiteY26" fmla="*/ 538043 h 1646192"/>
              <a:gd name="connsiteX27" fmla="*/ 1342768 w 3599935"/>
              <a:gd name="connsiteY27" fmla="*/ 389762 h 1646192"/>
              <a:gd name="connsiteX28" fmla="*/ 1631093 w 3599935"/>
              <a:gd name="connsiteY28" fmla="*/ 381524 h 1646192"/>
              <a:gd name="connsiteX29" fmla="*/ 1861752 w 3599935"/>
              <a:gd name="connsiteY29" fmla="*/ 579233 h 1646192"/>
              <a:gd name="connsiteX30" fmla="*/ 1812325 w 3599935"/>
              <a:gd name="connsiteY30" fmla="*/ 966411 h 1646192"/>
              <a:gd name="connsiteX31" fmla="*/ 1705233 w 3599935"/>
              <a:gd name="connsiteY31" fmla="*/ 1213546 h 1646192"/>
              <a:gd name="connsiteX32" fmla="*/ 1985320 w 3599935"/>
              <a:gd name="connsiteY32" fmla="*/ 1131168 h 1646192"/>
              <a:gd name="connsiteX33" fmla="*/ 2051222 w 3599935"/>
              <a:gd name="connsiteY33" fmla="*/ 595708 h 1646192"/>
              <a:gd name="connsiteX34" fmla="*/ 1869990 w 3599935"/>
              <a:gd name="connsiteY34" fmla="*/ 225006 h 1646192"/>
              <a:gd name="connsiteX35" fmla="*/ 1408671 w 3599935"/>
              <a:gd name="connsiteY35" fmla="*/ 208530 h 1646192"/>
              <a:gd name="connsiteX36" fmla="*/ 1318055 w 3599935"/>
              <a:gd name="connsiteY36" fmla="*/ 27297 h 1646192"/>
              <a:gd name="connsiteX37" fmla="*/ 1795849 w 3599935"/>
              <a:gd name="connsiteY37" fmla="*/ 10822 h 1646192"/>
              <a:gd name="connsiteX38" fmla="*/ 2084174 w 3599935"/>
              <a:gd name="connsiteY38" fmla="*/ 126151 h 1646192"/>
              <a:gd name="connsiteX39" fmla="*/ 2265406 w 3599935"/>
              <a:gd name="connsiteY39" fmla="*/ 752227 h 1646192"/>
              <a:gd name="connsiteX40" fmla="*/ 2141838 w 3599935"/>
              <a:gd name="connsiteY40" fmla="*/ 1246497 h 1646192"/>
              <a:gd name="connsiteX41" fmla="*/ 1787611 w 3599935"/>
              <a:gd name="connsiteY41" fmla="*/ 1370065 h 1646192"/>
              <a:gd name="connsiteX42" fmla="*/ 1688757 w 3599935"/>
              <a:gd name="connsiteY42" fmla="*/ 1584249 h 1646192"/>
              <a:gd name="connsiteX43" fmla="*/ 2166552 w 3599935"/>
              <a:gd name="connsiteY43" fmla="*/ 1584249 h 1646192"/>
              <a:gd name="connsiteX44" fmla="*/ 2454876 w 3599935"/>
              <a:gd name="connsiteY44" fmla="*/ 867557 h 1646192"/>
              <a:gd name="connsiteX45" fmla="*/ 2603157 w 3599935"/>
              <a:gd name="connsiteY45" fmla="*/ 719276 h 1646192"/>
              <a:gd name="connsiteX46" fmla="*/ 2949147 w 3599935"/>
              <a:gd name="connsiteY46" fmla="*/ 760465 h 1646192"/>
              <a:gd name="connsiteX47" fmla="*/ 3599935 w 3599935"/>
              <a:gd name="connsiteY47" fmla="*/ 851081 h 16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599935" h="1646192">
                <a:moveTo>
                  <a:pt x="0" y="900508"/>
                </a:moveTo>
                <a:cubicBezTo>
                  <a:pt x="245075" y="925221"/>
                  <a:pt x="751016" y="949935"/>
                  <a:pt x="922638" y="916984"/>
                </a:cubicBezTo>
                <a:cubicBezTo>
                  <a:pt x="1094260" y="884033"/>
                  <a:pt x="1020119" y="782432"/>
                  <a:pt x="1029730" y="702800"/>
                </a:cubicBezTo>
                <a:cubicBezTo>
                  <a:pt x="1039341" y="623168"/>
                  <a:pt x="970692" y="507838"/>
                  <a:pt x="980303" y="439189"/>
                </a:cubicBezTo>
                <a:cubicBezTo>
                  <a:pt x="989914" y="370540"/>
                  <a:pt x="1043460" y="299146"/>
                  <a:pt x="1087395" y="290908"/>
                </a:cubicBezTo>
                <a:cubicBezTo>
                  <a:pt x="1131330" y="282670"/>
                  <a:pt x="1228811" y="337589"/>
                  <a:pt x="1243914" y="389762"/>
                </a:cubicBezTo>
                <a:cubicBezTo>
                  <a:pt x="1259017" y="441935"/>
                  <a:pt x="1191741" y="535297"/>
                  <a:pt x="1178011" y="603946"/>
                </a:cubicBezTo>
                <a:cubicBezTo>
                  <a:pt x="1164281" y="672595"/>
                  <a:pt x="1172520" y="733005"/>
                  <a:pt x="1161536" y="801654"/>
                </a:cubicBezTo>
                <a:cubicBezTo>
                  <a:pt x="1150552" y="870303"/>
                  <a:pt x="1169774" y="970530"/>
                  <a:pt x="1112109" y="1015838"/>
                </a:cubicBezTo>
                <a:cubicBezTo>
                  <a:pt x="1054444" y="1061146"/>
                  <a:pt x="891060" y="1055654"/>
                  <a:pt x="815547" y="1073503"/>
                </a:cubicBezTo>
                <a:cubicBezTo>
                  <a:pt x="740034" y="1091352"/>
                  <a:pt x="680996" y="1083114"/>
                  <a:pt x="659028" y="1122930"/>
                </a:cubicBezTo>
                <a:cubicBezTo>
                  <a:pt x="637060" y="1162746"/>
                  <a:pt x="648044" y="1280822"/>
                  <a:pt x="683741" y="1312400"/>
                </a:cubicBezTo>
                <a:cubicBezTo>
                  <a:pt x="719438" y="1343978"/>
                  <a:pt x="801816" y="1327503"/>
                  <a:pt x="873211" y="1312400"/>
                </a:cubicBezTo>
                <a:cubicBezTo>
                  <a:pt x="944606" y="1297297"/>
                  <a:pt x="1050325" y="1268465"/>
                  <a:pt x="1112109" y="1221784"/>
                </a:cubicBezTo>
                <a:cubicBezTo>
                  <a:pt x="1173893" y="1175103"/>
                  <a:pt x="1216455" y="1094098"/>
                  <a:pt x="1243914" y="1032314"/>
                </a:cubicBezTo>
                <a:cubicBezTo>
                  <a:pt x="1271373" y="970530"/>
                  <a:pt x="1260389" y="908746"/>
                  <a:pt x="1276865" y="851081"/>
                </a:cubicBezTo>
                <a:cubicBezTo>
                  <a:pt x="1293341" y="793416"/>
                  <a:pt x="1311190" y="713783"/>
                  <a:pt x="1342768" y="686324"/>
                </a:cubicBezTo>
                <a:cubicBezTo>
                  <a:pt x="1374346" y="658865"/>
                  <a:pt x="1441623" y="660237"/>
                  <a:pt x="1466336" y="686324"/>
                </a:cubicBezTo>
                <a:cubicBezTo>
                  <a:pt x="1491050" y="712410"/>
                  <a:pt x="1495168" y="785178"/>
                  <a:pt x="1491049" y="842843"/>
                </a:cubicBezTo>
                <a:cubicBezTo>
                  <a:pt x="1486930" y="900508"/>
                  <a:pt x="1475946" y="967784"/>
                  <a:pt x="1441622" y="1032314"/>
                </a:cubicBezTo>
                <a:cubicBezTo>
                  <a:pt x="1407298" y="1096844"/>
                  <a:pt x="1364735" y="1170984"/>
                  <a:pt x="1285103" y="1230022"/>
                </a:cubicBezTo>
                <a:cubicBezTo>
                  <a:pt x="1205471" y="1289060"/>
                  <a:pt x="998152" y="1324757"/>
                  <a:pt x="963828" y="1386541"/>
                </a:cubicBezTo>
                <a:cubicBezTo>
                  <a:pt x="929504" y="1448325"/>
                  <a:pt x="999525" y="1602097"/>
                  <a:pt x="1079157" y="1600724"/>
                </a:cubicBezTo>
                <a:cubicBezTo>
                  <a:pt x="1158789" y="1599351"/>
                  <a:pt x="1338649" y="1497751"/>
                  <a:pt x="1441622" y="1378303"/>
                </a:cubicBezTo>
                <a:cubicBezTo>
                  <a:pt x="1544595" y="1258855"/>
                  <a:pt x="1655806" y="1017211"/>
                  <a:pt x="1696995" y="884033"/>
                </a:cubicBezTo>
                <a:cubicBezTo>
                  <a:pt x="1738184" y="750855"/>
                  <a:pt x="1736811" y="636898"/>
                  <a:pt x="1688757" y="579233"/>
                </a:cubicBezTo>
                <a:cubicBezTo>
                  <a:pt x="1640703" y="521568"/>
                  <a:pt x="1466336" y="569621"/>
                  <a:pt x="1408671" y="538043"/>
                </a:cubicBezTo>
                <a:cubicBezTo>
                  <a:pt x="1351006" y="506465"/>
                  <a:pt x="1305698" y="415848"/>
                  <a:pt x="1342768" y="389762"/>
                </a:cubicBezTo>
                <a:cubicBezTo>
                  <a:pt x="1379838" y="363676"/>
                  <a:pt x="1544596" y="349946"/>
                  <a:pt x="1631093" y="381524"/>
                </a:cubicBezTo>
                <a:cubicBezTo>
                  <a:pt x="1717590" y="413102"/>
                  <a:pt x="1831547" y="481752"/>
                  <a:pt x="1861752" y="579233"/>
                </a:cubicBezTo>
                <a:cubicBezTo>
                  <a:pt x="1891957" y="676714"/>
                  <a:pt x="1838411" y="860692"/>
                  <a:pt x="1812325" y="966411"/>
                </a:cubicBezTo>
                <a:cubicBezTo>
                  <a:pt x="1786239" y="1072130"/>
                  <a:pt x="1676401" y="1186087"/>
                  <a:pt x="1705233" y="1213546"/>
                </a:cubicBezTo>
                <a:cubicBezTo>
                  <a:pt x="1734065" y="1241005"/>
                  <a:pt x="1927655" y="1234141"/>
                  <a:pt x="1985320" y="1131168"/>
                </a:cubicBezTo>
                <a:cubicBezTo>
                  <a:pt x="2042985" y="1028195"/>
                  <a:pt x="2070444" y="746735"/>
                  <a:pt x="2051222" y="595708"/>
                </a:cubicBezTo>
                <a:cubicBezTo>
                  <a:pt x="2032000" y="444681"/>
                  <a:pt x="1977082" y="289536"/>
                  <a:pt x="1869990" y="225006"/>
                </a:cubicBezTo>
                <a:cubicBezTo>
                  <a:pt x="1762898" y="160476"/>
                  <a:pt x="1500660" y="241482"/>
                  <a:pt x="1408671" y="208530"/>
                </a:cubicBezTo>
                <a:cubicBezTo>
                  <a:pt x="1316682" y="175578"/>
                  <a:pt x="1253525" y="60248"/>
                  <a:pt x="1318055" y="27297"/>
                </a:cubicBezTo>
                <a:cubicBezTo>
                  <a:pt x="1382585" y="-5654"/>
                  <a:pt x="1668163" y="-5654"/>
                  <a:pt x="1795849" y="10822"/>
                </a:cubicBezTo>
                <a:cubicBezTo>
                  <a:pt x="1923536" y="27298"/>
                  <a:pt x="2005915" y="2583"/>
                  <a:pt x="2084174" y="126151"/>
                </a:cubicBezTo>
                <a:cubicBezTo>
                  <a:pt x="2162434" y="249718"/>
                  <a:pt x="2255795" y="565503"/>
                  <a:pt x="2265406" y="752227"/>
                </a:cubicBezTo>
                <a:cubicBezTo>
                  <a:pt x="2275017" y="938951"/>
                  <a:pt x="2221470" y="1143524"/>
                  <a:pt x="2141838" y="1246497"/>
                </a:cubicBezTo>
                <a:cubicBezTo>
                  <a:pt x="2062206" y="1349470"/>
                  <a:pt x="1863124" y="1313773"/>
                  <a:pt x="1787611" y="1370065"/>
                </a:cubicBezTo>
                <a:cubicBezTo>
                  <a:pt x="1712098" y="1426357"/>
                  <a:pt x="1625600" y="1548552"/>
                  <a:pt x="1688757" y="1584249"/>
                </a:cubicBezTo>
                <a:cubicBezTo>
                  <a:pt x="1751914" y="1619946"/>
                  <a:pt x="2038866" y="1703698"/>
                  <a:pt x="2166552" y="1584249"/>
                </a:cubicBezTo>
                <a:cubicBezTo>
                  <a:pt x="2294238" y="1464800"/>
                  <a:pt x="2382109" y="1011719"/>
                  <a:pt x="2454876" y="867557"/>
                </a:cubicBezTo>
                <a:cubicBezTo>
                  <a:pt x="2527643" y="723395"/>
                  <a:pt x="2520779" y="737125"/>
                  <a:pt x="2603157" y="719276"/>
                </a:cubicBezTo>
                <a:cubicBezTo>
                  <a:pt x="2685535" y="701427"/>
                  <a:pt x="2872261" y="749481"/>
                  <a:pt x="2949147" y="760465"/>
                </a:cubicBezTo>
                <a:lnTo>
                  <a:pt x="3599935" y="851081"/>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9" name="Oval 8">
            <a:extLst>
              <a:ext uri="{FF2B5EF4-FFF2-40B4-BE49-F238E27FC236}">
                <a16:creationId xmlns:a16="http://schemas.microsoft.com/office/drawing/2014/main" id="{74DF39D2-D160-AB6B-DC92-825DF46B4C4F}"/>
              </a:ext>
            </a:extLst>
          </p:cNvPr>
          <p:cNvSpPr>
            <a:spLocks noChangeAspect="1"/>
          </p:cNvSpPr>
          <p:nvPr/>
        </p:nvSpPr>
        <p:spPr>
          <a:xfrm>
            <a:off x="2207929" y="2772475"/>
            <a:ext cx="57472" cy="57433"/>
          </a:xfrm>
          <a:prstGeom prst="ellipse">
            <a:avLst/>
          </a:prstGeom>
          <a:solidFill>
            <a:schemeClr val="tx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10" name="Freeform: Shape 9">
            <a:extLst>
              <a:ext uri="{FF2B5EF4-FFF2-40B4-BE49-F238E27FC236}">
                <a16:creationId xmlns:a16="http://schemas.microsoft.com/office/drawing/2014/main" id="{5114C69B-B0B8-3E18-E463-4FA9421FD5C5}"/>
              </a:ext>
            </a:extLst>
          </p:cNvPr>
          <p:cNvSpPr/>
          <p:nvPr/>
        </p:nvSpPr>
        <p:spPr>
          <a:xfrm>
            <a:off x="3319077" y="2607129"/>
            <a:ext cx="775095" cy="354438"/>
          </a:xfrm>
          <a:custGeom>
            <a:avLst/>
            <a:gdLst>
              <a:gd name="connsiteX0" fmla="*/ 0 w 2751438"/>
              <a:gd name="connsiteY0" fmla="*/ 900508 h 1646192"/>
              <a:gd name="connsiteX1" fmla="*/ 609600 w 2751438"/>
              <a:gd name="connsiteY1" fmla="*/ 916984 h 1646192"/>
              <a:gd name="connsiteX2" fmla="*/ 716692 w 2751438"/>
              <a:gd name="connsiteY2" fmla="*/ 702800 h 1646192"/>
              <a:gd name="connsiteX3" fmla="*/ 667265 w 2751438"/>
              <a:gd name="connsiteY3" fmla="*/ 439189 h 1646192"/>
              <a:gd name="connsiteX4" fmla="*/ 774357 w 2751438"/>
              <a:gd name="connsiteY4" fmla="*/ 290908 h 1646192"/>
              <a:gd name="connsiteX5" fmla="*/ 930876 w 2751438"/>
              <a:gd name="connsiteY5" fmla="*/ 389762 h 1646192"/>
              <a:gd name="connsiteX6" fmla="*/ 864973 w 2751438"/>
              <a:gd name="connsiteY6" fmla="*/ 603946 h 1646192"/>
              <a:gd name="connsiteX7" fmla="*/ 848498 w 2751438"/>
              <a:gd name="connsiteY7" fmla="*/ 801654 h 1646192"/>
              <a:gd name="connsiteX8" fmla="*/ 799071 w 2751438"/>
              <a:gd name="connsiteY8" fmla="*/ 1015838 h 1646192"/>
              <a:gd name="connsiteX9" fmla="*/ 502509 w 2751438"/>
              <a:gd name="connsiteY9" fmla="*/ 1073503 h 1646192"/>
              <a:gd name="connsiteX10" fmla="*/ 345990 w 2751438"/>
              <a:gd name="connsiteY10" fmla="*/ 1122930 h 1646192"/>
              <a:gd name="connsiteX11" fmla="*/ 370703 w 2751438"/>
              <a:gd name="connsiteY11" fmla="*/ 1312400 h 1646192"/>
              <a:gd name="connsiteX12" fmla="*/ 560173 w 2751438"/>
              <a:gd name="connsiteY12" fmla="*/ 1312400 h 1646192"/>
              <a:gd name="connsiteX13" fmla="*/ 799071 w 2751438"/>
              <a:gd name="connsiteY13" fmla="*/ 1221784 h 1646192"/>
              <a:gd name="connsiteX14" fmla="*/ 930876 w 2751438"/>
              <a:gd name="connsiteY14" fmla="*/ 1032314 h 1646192"/>
              <a:gd name="connsiteX15" fmla="*/ 963827 w 2751438"/>
              <a:gd name="connsiteY15" fmla="*/ 851081 h 1646192"/>
              <a:gd name="connsiteX16" fmla="*/ 1029730 w 2751438"/>
              <a:gd name="connsiteY16" fmla="*/ 686324 h 1646192"/>
              <a:gd name="connsiteX17" fmla="*/ 1153298 w 2751438"/>
              <a:gd name="connsiteY17" fmla="*/ 686324 h 1646192"/>
              <a:gd name="connsiteX18" fmla="*/ 1178011 w 2751438"/>
              <a:gd name="connsiteY18" fmla="*/ 842843 h 1646192"/>
              <a:gd name="connsiteX19" fmla="*/ 1128584 w 2751438"/>
              <a:gd name="connsiteY19" fmla="*/ 1032314 h 1646192"/>
              <a:gd name="connsiteX20" fmla="*/ 972065 w 2751438"/>
              <a:gd name="connsiteY20" fmla="*/ 1230022 h 1646192"/>
              <a:gd name="connsiteX21" fmla="*/ 650790 w 2751438"/>
              <a:gd name="connsiteY21" fmla="*/ 1386541 h 1646192"/>
              <a:gd name="connsiteX22" fmla="*/ 766119 w 2751438"/>
              <a:gd name="connsiteY22" fmla="*/ 1600724 h 1646192"/>
              <a:gd name="connsiteX23" fmla="*/ 1128584 w 2751438"/>
              <a:gd name="connsiteY23" fmla="*/ 1378303 h 1646192"/>
              <a:gd name="connsiteX24" fmla="*/ 1383957 w 2751438"/>
              <a:gd name="connsiteY24" fmla="*/ 884033 h 1646192"/>
              <a:gd name="connsiteX25" fmla="*/ 1375719 w 2751438"/>
              <a:gd name="connsiteY25" fmla="*/ 579233 h 1646192"/>
              <a:gd name="connsiteX26" fmla="*/ 1095633 w 2751438"/>
              <a:gd name="connsiteY26" fmla="*/ 538043 h 1646192"/>
              <a:gd name="connsiteX27" fmla="*/ 1029730 w 2751438"/>
              <a:gd name="connsiteY27" fmla="*/ 389762 h 1646192"/>
              <a:gd name="connsiteX28" fmla="*/ 1318055 w 2751438"/>
              <a:gd name="connsiteY28" fmla="*/ 381524 h 1646192"/>
              <a:gd name="connsiteX29" fmla="*/ 1548714 w 2751438"/>
              <a:gd name="connsiteY29" fmla="*/ 579233 h 1646192"/>
              <a:gd name="connsiteX30" fmla="*/ 1499287 w 2751438"/>
              <a:gd name="connsiteY30" fmla="*/ 966411 h 1646192"/>
              <a:gd name="connsiteX31" fmla="*/ 1392195 w 2751438"/>
              <a:gd name="connsiteY31" fmla="*/ 1213546 h 1646192"/>
              <a:gd name="connsiteX32" fmla="*/ 1672282 w 2751438"/>
              <a:gd name="connsiteY32" fmla="*/ 1131168 h 1646192"/>
              <a:gd name="connsiteX33" fmla="*/ 1738184 w 2751438"/>
              <a:gd name="connsiteY33" fmla="*/ 595708 h 1646192"/>
              <a:gd name="connsiteX34" fmla="*/ 1556952 w 2751438"/>
              <a:gd name="connsiteY34" fmla="*/ 225006 h 1646192"/>
              <a:gd name="connsiteX35" fmla="*/ 1095633 w 2751438"/>
              <a:gd name="connsiteY35" fmla="*/ 208530 h 1646192"/>
              <a:gd name="connsiteX36" fmla="*/ 1005017 w 2751438"/>
              <a:gd name="connsiteY36" fmla="*/ 27297 h 1646192"/>
              <a:gd name="connsiteX37" fmla="*/ 1482811 w 2751438"/>
              <a:gd name="connsiteY37" fmla="*/ 10822 h 1646192"/>
              <a:gd name="connsiteX38" fmla="*/ 1771136 w 2751438"/>
              <a:gd name="connsiteY38" fmla="*/ 126151 h 1646192"/>
              <a:gd name="connsiteX39" fmla="*/ 1952368 w 2751438"/>
              <a:gd name="connsiteY39" fmla="*/ 752227 h 1646192"/>
              <a:gd name="connsiteX40" fmla="*/ 1828800 w 2751438"/>
              <a:gd name="connsiteY40" fmla="*/ 1246497 h 1646192"/>
              <a:gd name="connsiteX41" fmla="*/ 1474573 w 2751438"/>
              <a:gd name="connsiteY41" fmla="*/ 1370065 h 1646192"/>
              <a:gd name="connsiteX42" fmla="*/ 1375719 w 2751438"/>
              <a:gd name="connsiteY42" fmla="*/ 1584249 h 1646192"/>
              <a:gd name="connsiteX43" fmla="*/ 1853514 w 2751438"/>
              <a:gd name="connsiteY43" fmla="*/ 1584249 h 1646192"/>
              <a:gd name="connsiteX44" fmla="*/ 2141838 w 2751438"/>
              <a:gd name="connsiteY44" fmla="*/ 867557 h 1646192"/>
              <a:gd name="connsiteX45" fmla="*/ 2290119 w 2751438"/>
              <a:gd name="connsiteY45" fmla="*/ 719276 h 1646192"/>
              <a:gd name="connsiteX46" fmla="*/ 2636109 w 2751438"/>
              <a:gd name="connsiteY46" fmla="*/ 760465 h 1646192"/>
              <a:gd name="connsiteX47" fmla="*/ 2751438 w 2751438"/>
              <a:gd name="connsiteY47" fmla="*/ 785178 h 1646192"/>
              <a:gd name="connsiteX0" fmla="*/ 0 w 3286897"/>
              <a:gd name="connsiteY0" fmla="*/ 900508 h 1646192"/>
              <a:gd name="connsiteX1" fmla="*/ 609600 w 3286897"/>
              <a:gd name="connsiteY1" fmla="*/ 916984 h 1646192"/>
              <a:gd name="connsiteX2" fmla="*/ 716692 w 3286897"/>
              <a:gd name="connsiteY2" fmla="*/ 702800 h 1646192"/>
              <a:gd name="connsiteX3" fmla="*/ 667265 w 3286897"/>
              <a:gd name="connsiteY3" fmla="*/ 439189 h 1646192"/>
              <a:gd name="connsiteX4" fmla="*/ 774357 w 3286897"/>
              <a:gd name="connsiteY4" fmla="*/ 290908 h 1646192"/>
              <a:gd name="connsiteX5" fmla="*/ 930876 w 3286897"/>
              <a:gd name="connsiteY5" fmla="*/ 389762 h 1646192"/>
              <a:gd name="connsiteX6" fmla="*/ 864973 w 3286897"/>
              <a:gd name="connsiteY6" fmla="*/ 603946 h 1646192"/>
              <a:gd name="connsiteX7" fmla="*/ 848498 w 3286897"/>
              <a:gd name="connsiteY7" fmla="*/ 801654 h 1646192"/>
              <a:gd name="connsiteX8" fmla="*/ 799071 w 3286897"/>
              <a:gd name="connsiteY8" fmla="*/ 1015838 h 1646192"/>
              <a:gd name="connsiteX9" fmla="*/ 502509 w 3286897"/>
              <a:gd name="connsiteY9" fmla="*/ 1073503 h 1646192"/>
              <a:gd name="connsiteX10" fmla="*/ 345990 w 3286897"/>
              <a:gd name="connsiteY10" fmla="*/ 1122930 h 1646192"/>
              <a:gd name="connsiteX11" fmla="*/ 370703 w 3286897"/>
              <a:gd name="connsiteY11" fmla="*/ 1312400 h 1646192"/>
              <a:gd name="connsiteX12" fmla="*/ 560173 w 3286897"/>
              <a:gd name="connsiteY12" fmla="*/ 1312400 h 1646192"/>
              <a:gd name="connsiteX13" fmla="*/ 799071 w 3286897"/>
              <a:gd name="connsiteY13" fmla="*/ 1221784 h 1646192"/>
              <a:gd name="connsiteX14" fmla="*/ 930876 w 3286897"/>
              <a:gd name="connsiteY14" fmla="*/ 1032314 h 1646192"/>
              <a:gd name="connsiteX15" fmla="*/ 963827 w 3286897"/>
              <a:gd name="connsiteY15" fmla="*/ 851081 h 1646192"/>
              <a:gd name="connsiteX16" fmla="*/ 1029730 w 3286897"/>
              <a:gd name="connsiteY16" fmla="*/ 686324 h 1646192"/>
              <a:gd name="connsiteX17" fmla="*/ 1153298 w 3286897"/>
              <a:gd name="connsiteY17" fmla="*/ 686324 h 1646192"/>
              <a:gd name="connsiteX18" fmla="*/ 1178011 w 3286897"/>
              <a:gd name="connsiteY18" fmla="*/ 842843 h 1646192"/>
              <a:gd name="connsiteX19" fmla="*/ 1128584 w 3286897"/>
              <a:gd name="connsiteY19" fmla="*/ 1032314 h 1646192"/>
              <a:gd name="connsiteX20" fmla="*/ 972065 w 3286897"/>
              <a:gd name="connsiteY20" fmla="*/ 1230022 h 1646192"/>
              <a:gd name="connsiteX21" fmla="*/ 650790 w 3286897"/>
              <a:gd name="connsiteY21" fmla="*/ 1386541 h 1646192"/>
              <a:gd name="connsiteX22" fmla="*/ 766119 w 3286897"/>
              <a:gd name="connsiteY22" fmla="*/ 1600724 h 1646192"/>
              <a:gd name="connsiteX23" fmla="*/ 1128584 w 3286897"/>
              <a:gd name="connsiteY23" fmla="*/ 1378303 h 1646192"/>
              <a:gd name="connsiteX24" fmla="*/ 1383957 w 3286897"/>
              <a:gd name="connsiteY24" fmla="*/ 884033 h 1646192"/>
              <a:gd name="connsiteX25" fmla="*/ 1375719 w 3286897"/>
              <a:gd name="connsiteY25" fmla="*/ 579233 h 1646192"/>
              <a:gd name="connsiteX26" fmla="*/ 1095633 w 3286897"/>
              <a:gd name="connsiteY26" fmla="*/ 538043 h 1646192"/>
              <a:gd name="connsiteX27" fmla="*/ 1029730 w 3286897"/>
              <a:gd name="connsiteY27" fmla="*/ 389762 h 1646192"/>
              <a:gd name="connsiteX28" fmla="*/ 1318055 w 3286897"/>
              <a:gd name="connsiteY28" fmla="*/ 381524 h 1646192"/>
              <a:gd name="connsiteX29" fmla="*/ 1548714 w 3286897"/>
              <a:gd name="connsiteY29" fmla="*/ 579233 h 1646192"/>
              <a:gd name="connsiteX30" fmla="*/ 1499287 w 3286897"/>
              <a:gd name="connsiteY30" fmla="*/ 966411 h 1646192"/>
              <a:gd name="connsiteX31" fmla="*/ 1392195 w 3286897"/>
              <a:gd name="connsiteY31" fmla="*/ 1213546 h 1646192"/>
              <a:gd name="connsiteX32" fmla="*/ 1672282 w 3286897"/>
              <a:gd name="connsiteY32" fmla="*/ 1131168 h 1646192"/>
              <a:gd name="connsiteX33" fmla="*/ 1738184 w 3286897"/>
              <a:gd name="connsiteY33" fmla="*/ 595708 h 1646192"/>
              <a:gd name="connsiteX34" fmla="*/ 1556952 w 3286897"/>
              <a:gd name="connsiteY34" fmla="*/ 225006 h 1646192"/>
              <a:gd name="connsiteX35" fmla="*/ 1095633 w 3286897"/>
              <a:gd name="connsiteY35" fmla="*/ 208530 h 1646192"/>
              <a:gd name="connsiteX36" fmla="*/ 1005017 w 3286897"/>
              <a:gd name="connsiteY36" fmla="*/ 27297 h 1646192"/>
              <a:gd name="connsiteX37" fmla="*/ 1482811 w 3286897"/>
              <a:gd name="connsiteY37" fmla="*/ 10822 h 1646192"/>
              <a:gd name="connsiteX38" fmla="*/ 1771136 w 3286897"/>
              <a:gd name="connsiteY38" fmla="*/ 126151 h 1646192"/>
              <a:gd name="connsiteX39" fmla="*/ 1952368 w 3286897"/>
              <a:gd name="connsiteY39" fmla="*/ 752227 h 1646192"/>
              <a:gd name="connsiteX40" fmla="*/ 1828800 w 3286897"/>
              <a:gd name="connsiteY40" fmla="*/ 1246497 h 1646192"/>
              <a:gd name="connsiteX41" fmla="*/ 1474573 w 3286897"/>
              <a:gd name="connsiteY41" fmla="*/ 1370065 h 1646192"/>
              <a:gd name="connsiteX42" fmla="*/ 1375719 w 3286897"/>
              <a:gd name="connsiteY42" fmla="*/ 1584249 h 1646192"/>
              <a:gd name="connsiteX43" fmla="*/ 1853514 w 3286897"/>
              <a:gd name="connsiteY43" fmla="*/ 1584249 h 1646192"/>
              <a:gd name="connsiteX44" fmla="*/ 2141838 w 3286897"/>
              <a:gd name="connsiteY44" fmla="*/ 867557 h 1646192"/>
              <a:gd name="connsiteX45" fmla="*/ 2290119 w 3286897"/>
              <a:gd name="connsiteY45" fmla="*/ 719276 h 1646192"/>
              <a:gd name="connsiteX46" fmla="*/ 2636109 w 3286897"/>
              <a:gd name="connsiteY46" fmla="*/ 760465 h 1646192"/>
              <a:gd name="connsiteX47" fmla="*/ 3286897 w 3286897"/>
              <a:gd name="connsiteY47" fmla="*/ 851081 h 1646192"/>
              <a:gd name="connsiteX0" fmla="*/ 0 w 3599935"/>
              <a:gd name="connsiteY0" fmla="*/ 900508 h 1646192"/>
              <a:gd name="connsiteX1" fmla="*/ 922638 w 3599935"/>
              <a:gd name="connsiteY1" fmla="*/ 916984 h 1646192"/>
              <a:gd name="connsiteX2" fmla="*/ 1029730 w 3599935"/>
              <a:gd name="connsiteY2" fmla="*/ 702800 h 1646192"/>
              <a:gd name="connsiteX3" fmla="*/ 980303 w 3599935"/>
              <a:gd name="connsiteY3" fmla="*/ 439189 h 1646192"/>
              <a:gd name="connsiteX4" fmla="*/ 1087395 w 3599935"/>
              <a:gd name="connsiteY4" fmla="*/ 290908 h 1646192"/>
              <a:gd name="connsiteX5" fmla="*/ 1243914 w 3599935"/>
              <a:gd name="connsiteY5" fmla="*/ 389762 h 1646192"/>
              <a:gd name="connsiteX6" fmla="*/ 1178011 w 3599935"/>
              <a:gd name="connsiteY6" fmla="*/ 603946 h 1646192"/>
              <a:gd name="connsiteX7" fmla="*/ 1161536 w 3599935"/>
              <a:gd name="connsiteY7" fmla="*/ 801654 h 1646192"/>
              <a:gd name="connsiteX8" fmla="*/ 1112109 w 3599935"/>
              <a:gd name="connsiteY8" fmla="*/ 1015838 h 1646192"/>
              <a:gd name="connsiteX9" fmla="*/ 815547 w 3599935"/>
              <a:gd name="connsiteY9" fmla="*/ 1073503 h 1646192"/>
              <a:gd name="connsiteX10" fmla="*/ 659028 w 3599935"/>
              <a:gd name="connsiteY10" fmla="*/ 1122930 h 1646192"/>
              <a:gd name="connsiteX11" fmla="*/ 683741 w 3599935"/>
              <a:gd name="connsiteY11" fmla="*/ 1312400 h 1646192"/>
              <a:gd name="connsiteX12" fmla="*/ 873211 w 3599935"/>
              <a:gd name="connsiteY12" fmla="*/ 1312400 h 1646192"/>
              <a:gd name="connsiteX13" fmla="*/ 1112109 w 3599935"/>
              <a:gd name="connsiteY13" fmla="*/ 1221784 h 1646192"/>
              <a:gd name="connsiteX14" fmla="*/ 1243914 w 3599935"/>
              <a:gd name="connsiteY14" fmla="*/ 1032314 h 1646192"/>
              <a:gd name="connsiteX15" fmla="*/ 1276865 w 3599935"/>
              <a:gd name="connsiteY15" fmla="*/ 851081 h 1646192"/>
              <a:gd name="connsiteX16" fmla="*/ 1342768 w 3599935"/>
              <a:gd name="connsiteY16" fmla="*/ 686324 h 1646192"/>
              <a:gd name="connsiteX17" fmla="*/ 1466336 w 3599935"/>
              <a:gd name="connsiteY17" fmla="*/ 686324 h 1646192"/>
              <a:gd name="connsiteX18" fmla="*/ 1491049 w 3599935"/>
              <a:gd name="connsiteY18" fmla="*/ 842843 h 1646192"/>
              <a:gd name="connsiteX19" fmla="*/ 1441622 w 3599935"/>
              <a:gd name="connsiteY19" fmla="*/ 1032314 h 1646192"/>
              <a:gd name="connsiteX20" fmla="*/ 1285103 w 3599935"/>
              <a:gd name="connsiteY20" fmla="*/ 1230022 h 1646192"/>
              <a:gd name="connsiteX21" fmla="*/ 963828 w 3599935"/>
              <a:gd name="connsiteY21" fmla="*/ 1386541 h 1646192"/>
              <a:gd name="connsiteX22" fmla="*/ 1079157 w 3599935"/>
              <a:gd name="connsiteY22" fmla="*/ 1600724 h 1646192"/>
              <a:gd name="connsiteX23" fmla="*/ 1441622 w 3599935"/>
              <a:gd name="connsiteY23" fmla="*/ 1378303 h 1646192"/>
              <a:gd name="connsiteX24" fmla="*/ 1696995 w 3599935"/>
              <a:gd name="connsiteY24" fmla="*/ 884033 h 1646192"/>
              <a:gd name="connsiteX25" fmla="*/ 1688757 w 3599935"/>
              <a:gd name="connsiteY25" fmla="*/ 579233 h 1646192"/>
              <a:gd name="connsiteX26" fmla="*/ 1408671 w 3599935"/>
              <a:gd name="connsiteY26" fmla="*/ 538043 h 1646192"/>
              <a:gd name="connsiteX27" fmla="*/ 1342768 w 3599935"/>
              <a:gd name="connsiteY27" fmla="*/ 389762 h 1646192"/>
              <a:gd name="connsiteX28" fmla="*/ 1631093 w 3599935"/>
              <a:gd name="connsiteY28" fmla="*/ 381524 h 1646192"/>
              <a:gd name="connsiteX29" fmla="*/ 1861752 w 3599935"/>
              <a:gd name="connsiteY29" fmla="*/ 579233 h 1646192"/>
              <a:gd name="connsiteX30" fmla="*/ 1812325 w 3599935"/>
              <a:gd name="connsiteY30" fmla="*/ 966411 h 1646192"/>
              <a:gd name="connsiteX31" fmla="*/ 1705233 w 3599935"/>
              <a:gd name="connsiteY31" fmla="*/ 1213546 h 1646192"/>
              <a:gd name="connsiteX32" fmla="*/ 1985320 w 3599935"/>
              <a:gd name="connsiteY32" fmla="*/ 1131168 h 1646192"/>
              <a:gd name="connsiteX33" fmla="*/ 2051222 w 3599935"/>
              <a:gd name="connsiteY33" fmla="*/ 595708 h 1646192"/>
              <a:gd name="connsiteX34" fmla="*/ 1869990 w 3599935"/>
              <a:gd name="connsiteY34" fmla="*/ 225006 h 1646192"/>
              <a:gd name="connsiteX35" fmla="*/ 1408671 w 3599935"/>
              <a:gd name="connsiteY35" fmla="*/ 208530 h 1646192"/>
              <a:gd name="connsiteX36" fmla="*/ 1318055 w 3599935"/>
              <a:gd name="connsiteY36" fmla="*/ 27297 h 1646192"/>
              <a:gd name="connsiteX37" fmla="*/ 1795849 w 3599935"/>
              <a:gd name="connsiteY37" fmla="*/ 10822 h 1646192"/>
              <a:gd name="connsiteX38" fmla="*/ 2084174 w 3599935"/>
              <a:gd name="connsiteY38" fmla="*/ 126151 h 1646192"/>
              <a:gd name="connsiteX39" fmla="*/ 2265406 w 3599935"/>
              <a:gd name="connsiteY39" fmla="*/ 752227 h 1646192"/>
              <a:gd name="connsiteX40" fmla="*/ 2141838 w 3599935"/>
              <a:gd name="connsiteY40" fmla="*/ 1246497 h 1646192"/>
              <a:gd name="connsiteX41" fmla="*/ 1787611 w 3599935"/>
              <a:gd name="connsiteY41" fmla="*/ 1370065 h 1646192"/>
              <a:gd name="connsiteX42" fmla="*/ 1688757 w 3599935"/>
              <a:gd name="connsiteY42" fmla="*/ 1584249 h 1646192"/>
              <a:gd name="connsiteX43" fmla="*/ 2166552 w 3599935"/>
              <a:gd name="connsiteY43" fmla="*/ 1584249 h 1646192"/>
              <a:gd name="connsiteX44" fmla="*/ 2454876 w 3599935"/>
              <a:gd name="connsiteY44" fmla="*/ 867557 h 1646192"/>
              <a:gd name="connsiteX45" fmla="*/ 2603157 w 3599935"/>
              <a:gd name="connsiteY45" fmla="*/ 719276 h 1646192"/>
              <a:gd name="connsiteX46" fmla="*/ 2949147 w 3599935"/>
              <a:gd name="connsiteY46" fmla="*/ 760465 h 1646192"/>
              <a:gd name="connsiteX47" fmla="*/ 3599935 w 3599935"/>
              <a:gd name="connsiteY47" fmla="*/ 851081 h 16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599935" h="1646192">
                <a:moveTo>
                  <a:pt x="0" y="900508"/>
                </a:moveTo>
                <a:cubicBezTo>
                  <a:pt x="245075" y="925221"/>
                  <a:pt x="751016" y="949935"/>
                  <a:pt x="922638" y="916984"/>
                </a:cubicBezTo>
                <a:cubicBezTo>
                  <a:pt x="1094260" y="884033"/>
                  <a:pt x="1020119" y="782432"/>
                  <a:pt x="1029730" y="702800"/>
                </a:cubicBezTo>
                <a:cubicBezTo>
                  <a:pt x="1039341" y="623168"/>
                  <a:pt x="970692" y="507838"/>
                  <a:pt x="980303" y="439189"/>
                </a:cubicBezTo>
                <a:cubicBezTo>
                  <a:pt x="989914" y="370540"/>
                  <a:pt x="1043460" y="299146"/>
                  <a:pt x="1087395" y="290908"/>
                </a:cubicBezTo>
                <a:cubicBezTo>
                  <a:pt x="1131330" y="282670"/>
                  <a:pt x="1228811" y="337589"/>
                  <a:pt x="1243914" y="389762"/>
                </a:cubicBezTo>
                <a:cubicBezTo>
                  <a:pt x="1259017" y="441935"/>
                  <a:pt x="1191741" y="535297"/>
                  <a:pt x="1178011" y="603946"/>
                </a:cubicBezTo>
                <a:cubicBezTo>
                  <a:pt x="1164281" y="672595"/>
                  <a:pt x="1172520" y="733005"/>
                  <a:pt x="1161536" y="801654"/>
                </a:cubicBezTo>
                <a:cubicBezTo>
                  <a:pt x="1150552" y="870303"/>
                  <a:pt x="1169774" y="970530"/>
                  <a:pt x="1112109" y="1015838"/>
                </a:cubicBezTo>
                <a:cubicBezTo>
                  <a:pt x="1054444" y="1061146"/>
                  <a:pt x="891060" y="1055654"/>
                  <a:pt x="815547" y="1073503"/>
                </a:cubicBezTo>
                <a:cubicBezTo>
                  <a:pt x="740034" y="1091352"/>
                  <a:pt x="680996" y="1083114"/>
                  <a:pt x="659028" y="1122930"/>
                </a:cubicBezTo>
                <a:cubicBezTo>
                  <a:pt x="637060" y="1162746"/>
                  <a:pt x="648044" y="1280822"/>
                  <a:pt x="683741" y="1312400"/>
                </a:cubicBezTo>
                <a:cubicBezTo>
                  <a:pt x="719438" y="1343978"/>
                  <a:pt x="801816" y="1327503"/>
                  <a:pt x="873211" y="1312400"/>
                </a:cubicBezTo>
                <a:cubicBezTo>
                  <a:pt x="944606" y="1297297"/>
                  <a:pt x="1050325" y="1268465"/>
                  <a:pt x="1112109" y="1221784"/>
                </a:cubicBezTo>
                <a:cubicBezTo>
                  <a:pt x="1173893" y="1175103"/>
                  <a:pt x="1216455" y="1094098"/>
                  <a:pt x="1243914" y="1032314"/>
                </a:cubicBezTo>
                <a:cubicBezTo>
                  <a:pt x="1271373" y="970530"/>
                  <a:pt x="1260389" y="908746"/>
                  <a:pt x="1276865" y="851081"/>
                </a:cubicBezTo>
                <a:cubicBezTo>
                  <a:pt x="1293341" y="793416"/>
                  <a:pt x="1311190" y="713783"/>
                  <a:pt x="1342768" y="686324"/>
                </a:cubicBezTo>
                <a:cubicBezTo>
                  <a:pt x="1374346" y="658865"/>
                  <a:pt x="1441623" y="660237"/>
                  <a:pt x="1466336" y="686324"/>
                </a:cubicBezTo>
                <a:cubicBezTo>
                  <a:pt x="1491050" y="712410"/>
                  <a:pt x="1495168" y="785178"/>
                  <a:pt x="1491049" y="842843"/>
                </a:cubicBezTo>
                <a:cubicBezTo>
                  <a:pt x="1486930" y="900508"/>
                  <a:pt x="1475946" y="967784"/>
                  <a:pt x="1441622" y="1032314"/>
                </a:cubicBezTo>
                <a:cubicBezTo>
                  <a:pt x="1407298" y="1096844"/>
                  <a:pt x="1364735" y="1170984"/>
                  <a:pt x="1285103" y="1230022"/>
                </a:cubicBezTo>
                <a:cubicBezTo>
                  <a:pt x="1205471" y="1289060"/>
                  <a:pt x="998152" y="1324757"/>
                  <a:pt x="963828" y="1386541"/>
                </a:cubicBezTo>
                <a:cubicBezTo>
                  <a:pt x="929504" y="1448325"/>
                  <a:pt x="999525" y="1602097"/>
                  <a:pt x="1079157" y="1600724"/>
                </a:cubicBezTo>
                <a:cubicBezTo>
                  <a:pt x="1158789" y="1599351"/>
                  <a:pt x="1338649" y="1497751"/>
                  <a:pt x="1441622" y="1378303"/>
                </a:cubicBezTo>
                <a:cubicBezTo>
                  <a:pt x="1544595" y="1258855"/>
                  <a:pt x="1655806" y="1017211"/>
                  <a:pt x="1696995" y="884033"/>
                </a:cubicBezTo>
                <a:cubicBezTo>
                  <a:pt x="1738184" y="750855"/>
                  <a:pt x="1736811" y="636898"/>
                  <a:pt x="1688757" y="579233"/>
                </a:cubicBezTo>
                <a:cubicBezTo>
                  <a:pt x="1640703" y="521568"/>
                  <a:pt x="1466336" y="569621"/>
                  <a:pt x="1408671" y="538043"/>
                </a:cubicBezTo>
                <a:cubicBezTo>
                  <a:pt x="1351006" y="506465"/>
                  <a:pt x="1305698" y="415848"/>
                  <a:pt x="1342768" y="389762"/>
                </a:cubicBezTo>
                <a:cubicBezTo>
                  <a:pt x="1379838" y="363676"/>
                  <a:pt x="1544596" y="349946"/>
                  <a:pt x="1631093" y="381524"/>
                </a:cubicBezTo>
                <a:cubicBezTo>
                  <a:pt x="1717590" y="413102"/>
                  <a:pt x="1831547" y="481752"/>
                  <a:pt x="1861752" y="579233"/>
                </a:cubicBezTo>
                <a:cubicBezTo>
                  <a:pt x="1891957" y="676714"/>
                  <a:pt x="1838411" y="860692"/>
                  <a:pt x="1812325" y="966411"/>
                </a:cubicBezTo>
                <a:cubicBezTo>
                  <a:pt x="1786239" y="1072130"/>
                  <a:pt x="1676401" y="1186087"/>
                  <a:pt x="1705233" y="1213546"/>
                </a:cubicBezTo>
                <a:cubicBezTo>
                  <a:pt x="1734065" y="1241005"/>
                  <a:pt x="1927655" y="1234141"/>
                  <a:pt x="1985320" y="1131168"/>
                </a:cubicBezTo>
                <a:cubicBezTo>
                  <a:pt x="2042985" y="1028195"/>
                  <a:pt x="2070444" y="746735"/>
                  <a:pt x="2051222" y="595708"/>
                </a:cubicBezTo>
                <a:cubicBezTo>
                  <a:pt x="2032000" y="444681"/>
                  <a:pt x="1977082" y="289536"/>
                  <a:pt x="1869990" y="225006"/>
                </a:cubicBezTo>
                <a:cubicBezTo>
                  <a:pt x="1762898" y="160476"/>
                  <a:pt x="1500660" y="241482"/>
                  <a:pt x="1408671" y="208530"/>
                </a:cubicBezTo>
                <a:cubicBezTo>
                  <a:pt x="1316682" y="175578"/>
                  <a:pt x="1253525" y="60248"/>
                  <a:pt x="1318055" y="27297"/>
                </a:cubicBezTo>
                <a:cubicBezTo>
                  <a:pt x="1382585" y="-5654"/>
                  <a:pt x="1668163" y="-5654"/>
                  <a:pt x="1795849" y="10822"/>
                </a:cubicBezTo>
                <a:cubicBezTo>
                  <a:pt x="1923536" y="27298"/>
                  <a:pt x="2005915" y="2583"/>
                  <a:pt x="2084174" y="126151"/>
                </a:cubicBezTo>
                <a:cubicBezTo>
                  <a:pt x="2162434" y="249718"/>
                  <a:pt x="2255795" y="565503"/>
                  <a:pt x="2265406" y="752227"/>
                </a:cubicBezTo>
                <a:cubicBezTo>
                  <a:pt x="2275017" y="938951"/>
                  <a:pt x="2221470" y="1143524"/>
                  <a:pt x="2141838" y="1246497"/>
                </a:cubicBezTo>
                <a:cubicBezTo>
                  <a:pt x="2062206" y="1349470"/>
                  <a:pt x="1863124" y="1313773"/>
                  <a:pt x="1787611" y="1370065"/>
                </a:cubicBezTo>
                <a:cubicBezTo>
                  <a:pt x="1712098" y="1426357"/>
                  <a:pt x="1625600" y="1548552"/>
                  <a:pt x="1688757" y="1584249"/>
                </a:cubicBezTo>
                <a:cubicBezTo>
                  <a:pt x="1751914" y="1619946"/>
                  <a:pt x="2038866" y="1703698"/>
                  <a:pt x="2166552" y="1584249"/>
                </a:cubicBezTo>
                <a:cubicBezTo>
                  <a:pt x="2294238" y="1464800"/>
                  <a:pt x="2382109" y="1011719"/>
                  <a:pt x="2454876" y="867557"/>
                </a:cubicBezTo>
                <a:cubicBezTo>
                  <a:pt x="2527643" y="723395"/>
                  <a:pt x="2520779" y="737125"/>
                  <a:pt x="2603157" y="719276"/>
                </a:cubicBezTo>
                <a:cubicBezTo>
                  <a:pt x="2685535" y="701427"/>
                  <a:pt x="2872261" y="749481"/>
                  <a:pt x="2949147" y="760465"/>
                </a:cubicBezTo>
                <a:lnTo>
                  <a:pt x="3599935" y="851081"/>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cxnSp>
        <p:nvCxnSpPr>
          <p:cNvPr id="11" name="Straight Connector 10">
            <a:extLst>
              <a:ext uri="{FF2B5EF4-FFF2-40B4-BE49-F238E27FC236}">
                <a16:creationId xmlns:a16="http://schemas.microsoft.com/office/drawing/2014/main" id="{D0E9FF88-0921-4D50-EF0C-EE3CAAA710FD}"/>
              </a:ext>
            </a:extLst>
          </p:cNvPr>
          <p:cNvCxnSpPr>
            <a:cxnSpLocks/>
            <a:endCxn id="12" idx="2"/>
          </p:cNvCxnSpPr>
          <p:nvPr/>
        </p:nvCxnSpPr>
        <p:spPr>
          <a:xfrm>
            <a:off x="2241366" y="2793345"/>
            <a:ext cx="1044277"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FD65A69D-A01E-E9D4-F125-5FF5FAA7C238}"/>
              </a:ext>
            </a:extLst>
          </p:cNvPr>
          <p:cNvSpPr>
            <a:spLocks noChangeAspect="1"/>
          </p:cNvSpPr>
          <p:nvPr/>
        </p:nvSpPr>
        <p:spPr>
          <a:xfrm>
            <a:off x="3285643" y="2768983"/>
            <a:ext cx="57472" cy="57433"/>
          </a:xfrm>
          <a:prstGeom prst="ellipse">
            <a:avLst/>
          </a:prstGeom>
          <a:solidFill>
            <a:schemeClr val="tx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cxnSp>
        <p:nvCxnSpPr>
          <p:cNvPr id="13" name="Straight Connector 12">
            <a:extLst>
              <a:ext uri="{FF2B5EF4-FFF2-40B4-BE49-F238E27FC236}">
                <a16:creationId xmlns:a16="http://schemas.microsoft.com/office/drawing/2014/main" id="{2EBD309F-788B-488E-4546-909EC026929F}"/>
              </a:ext>
            </a:extLst>
          </p:cNvPr>
          <p:cNvCxnSpPr>
            <a:cxnSpLocks/>
          </p:cNvCxnSpPr>
          <p:nvPr/>
        </p:nvCxnSpPr>
        <p:spPr>
          <a:xfrm>
            <a:off x="142197" y="2810542"/>
            <a:ext cx="536989"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B8728DC-D7F7-5C74-234E-D5009A493575}"/>
              </a:ext>
            </a:extLst>
          </p:cNvPr>
          <p:cNvCxnSpPr>
            <a:cxnSpLocks/>
          </p:cNvCxnSpPr>
          <p:nvPr/>
        </p:nvCxnSpPr>
        <p:spPr>
          <a:xfrm>
            <a:off x="456249" y="2237979"/>
            <a:ext cx="6830" cy="73143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85EAFC7-D9F1-CACE-7D50-BCF3A735FECB}"/>
              </a:ext>
            </a:extLst>
          </p:cNvPr>
          <p:cNvCxnSpPr>
            <a:cxnSpLocks/>
          </p:cNvCxnSpPr>
          <p:nvPr/>
        </p:nvCxnSpPr>
        <p:spPr>
          <a:xfrm>
            <a:off x="450005" y="2237979"/>
            <a:ext cx="5312411"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A49C96F-3C7B-4243-075C-F4A5D24D0F84}"/>
              </a:ext>
            </a:extLst>
          </p:cNvPr>
          <p:cNvCxnSpPr>
            <a:cxnSpLocks/>
          </p:cNvCxnSpPr>
          <p:nvPr/>
        </p:nvCxnSpPr>
        <p:spPr>
          <a:xfrm>
            <a:off x="4586128" y="2558773"/>
            <a:ext cx="0" cy="315244"/>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FBD122FD-6892-5E91-53AE-5CE3B00382D9}"/>
              </a:ext>
            </a:extLst>
          </p:cNvPr>
          <p:cNvGrpSpPr/>
          <p:nvPr/>
        </p:nvGrpSpPr>
        <p:grpSpPr>
          <a:xfrm>
            <a:off x="4557950" y="2218852"/>
            <a:ext cx="57472" cy="341268"/>
            <a:chOff x="7832189" y="1468658"/>
            <a:chExt cx="130463" cy="774691"/>
          </a:xfrm>
        </p:grpSpPr>
        <p:cxnSp>
          <p:nvCxnSpPr>
            <p:cNvPr id="18" name="Straight Connector 17">
              <a:extLst>
                <a:ext uri="{FF2B5EF4-FFF2-40B4-BE49-F238E27FC236}">
                  <a16:creationId xmlns:a16="http://schemas.microsoft.com/office/drawing/2014/main" id="{82E1A826-0BD4-DEFF-5321-3D3967B4F42B}"/>
                </a:ext>
              </a:extLst>
            </p:cNvPr>
            <p:cNvCxnSpPr>
              <a:cxnSpLocks/>
            </p:cNvCxnSpPr>
            <p:nvPr/>
          </p:nvCxnSpPr>
          <p:spPr>
            <a:xfrm>
              <a:off x="7893714" y="1527734"/>
              <a:ext cx="0" cy="715615"/>
            </a:xfrm>
            <a:prstGeom prst="line">
              <a:avLst/>
            </a:prstGeom>
            <a:ln w="222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96E66096-D5CB-3351-F631-B89A440E7622}"/>
                </a:ext>
              </a:extLst>
            </p:cNvPr>
            <p:cNvSpPr>
              <a:spLocks noChangeAspect="1"/>
            </p:cNvSpPr>
            <p:nvPr/>
          </p:nvSpPr>
          <p:spPr>
            <a:xfrm>
              <a:off x="7832189" y="1468658"/>
              <a:ext cx="130463" cy="130376"/>
            </a:xfrm>
            <a:prstGeom prst="ellipse">
              <a:avLst/>
            </a:prstGeom>
            <a:solidFill>
              <a:schemeClr val="bg1"/>
            </a:solidFill>
            <a:ln w="222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grpSp>
      <p:grpSp>
        <p:nvGrpSpPr>
          <p:cNvPr id="20" name="Group 19">
            <a:extLst>
              <a:ext uri="{FF2B5EF4-FFF2-40B4-BE49-F238E27FC236}">
                <a16:creationId xmlns:a16="http://schemas.microsoft.com/office/drawing/2014/main" id="{8AB59388-9E8B-7336-FA9D-9B0472967DF5}"/>
              </a:ext>
            </a:extLst>
          </p:cNvPr>
          <p:cNvGrpSpPr/>
          <p:nvPr/>
        </p:nvGrpSpPr>
        <p:grpSpPr>
          <a:xfrm rot="18900000">
            <a:off x="4442167" y="2282711"/>
            <a:ext cx="57472" cy="342849"/>
            <a:chOff x="7846657" y="1465069"/>
            <a:chExt cx="130463" cy="778280"/>
          </a:xfrm>
          <a:solidFill>
            <a:schemeClr val="tx1"/>
          </a:solidFill>
        </p:grpSpPr>
        <p:cxnSp>
          <p:nvCxnSpPr>
            <p:cNvPr id="21" name="Straight Connector 20">
              <a:extLst>
                <a:ext uri="{FF2B5EF4-FFF2-40B4-BE49-F238E27FC236}">
                  <a16:creationId xmlns:a16="http://schemas.microsoft.com/office/drawing/2014/main" id="{2F36E7AA-9BFC-6D2B-3B40-1CB33CE9C21F}"/>
                </a:ext>
              </a:extLst>
            </p:cNvPr>
            <p:cNvCxnSpPr>
              <a:cxnSpLocks/>
            </p:cNvCxnSpPr>
            <p:nvPr/>
          </p:nvCxnSpPr>
          <p:spPr>
            <a:xfrm>
              <a:off x="7906622" y="1527733"/>
              <a:ext cx="0" cy="715616"/>
            </a:xfrm>
            <a:prstGeom prst="line">
              <a:avLst/>
            </a:prstGeom>
            <a:grpFill/>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A6676405-8ED2-CBCC-BC72-FE5FB272ECE9}"/>
                </a:ext>
              </a:extLst>
            </p:cNvPr>
            <p:cNvSpPr>
              <a:spLocks noChangeAspect="1"/>
            </p:cNvSpPr>
            <p:nvPr/>
          </p:nvSpPr>
          <p:spPr>
            <a:xfrm>
              <a:off x="7846657" y="1465069"/>
              <a:ext cx="130463" cy="130376"/>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grpSp>
      <p:sp>
        <p:nvSpPr>
          <p:cNvPr id="23" name="TextBox 22">
            <a:extLst>
              <a:ext uri="{FF2B5EF4-FFF2-40B4-BE49-F238E27FC236}">
                <a16:creationId xmlns:a16="http://schemas.microsoft.com/office/drawing/2014/main" id="{0AD8F92D-F9AF-2700-033D-FA304F6D2238}"/>
              </a:ext>
            </a:extLst>
          </p:cNvPr>
          <p:cNvSpPr txBox="1"/>
          <p:nvPr/>
        </p:nvSpPr>
        <p:spPr>
          <a:xfrm>
            <a:off x="773609" y="2309665"/>
            <a:ext cx="1116652" cy="307777"/>
          </a:xfrm>
          <a:prstGeom prst="rect">
            <a:avLst/>
          </a:prstGeom>
          <a:noFill/>
          <a:ln>
            <a:noFill/>
          </a:ln>
        </p:spPr>
        <p:txBody>
          <a:bodyPr wrap="none" rtlCol="0">
            <a:spAutoFit/>
          </a:bodyPr>
          <a:lstStyle/>
          <a:p>
            <a:r>
              <a:rPr lang="en-US" sz="1400" i="1" dirty="0">
                <a:latin typeface="LM Roman 12" panose="00000500000000000000" pitchFamily="50" charset="0"/>
              </a:rPr>
              <a:t>folded states</a:t>
            </a:r>
          </a:p>
        </p:txBody>
      </p:sp>
      <p:sp>
        <p:nvSpPr>
          <p:cNvPr id="24" name="TextBox 23">
            <a:extLst>
              <a:ext uri="{FF2B5EF4-FFF2-40B4-BE49-F238E27FC236}">
                <a16:creationId xmlns:a16="http://schemas.microsoft.com/office/drawing/2014/main" id="{FD8D77A3-0EDA-1FB7-A750-CC6968325D0A}"/>
              </a:ext>
            </a:extLst>
          </p:cNvPr>
          <p:cNvSpPr txBox="1"/>
          <p:nvPr/>
        </p:nvSpPr>
        <p:spPr>
          <a:xfrm>
            <a:off x="2191193" y="2300375"/>
            <a:ext cx="1238481" cy="307777"/>
          </a:xfrm>
          <a:prstGeom prst="rect">
            <a:avLst/>
          </a:prstGeom>
          <a:noFill/>
          <a:ln>
            <a:noFill/>
          </a:ln>
        </p:spPr>
        <p:txBody>
          <a:bodyPr wrap="none" rtlCol="0">
            <a:spAutoFit/>
          </a:bodyPr>
          <a:lstStyle/>
          <a:p>
            <a:r>
              <a:rPr lang="en-US" sz="1400" i="1" dirty="0">
                <a:latin typeface="LM Roman 12" panose="00000500000000000000" pitchFamily="50" charset="0"/>
              </a:rPr>
              <a:t>unfolded state</a:t>
            </a:r>
          </a:p>
        </p:txBody>
      </p:sp>
      <p:sp>
        <p:nvSpPr>
          <p:cNvPr id="25" name="TextBox 24">
            <a:extLst>
              <a:ext uri="{FF2B5EF4-FFF2-40B4-BE49-F238E27FC236}">
                <a16:creationId xmlns:a16="http://schemas.microsoft.com/office/drawing/2014/main" id="{69A518B7-5DCF-E97C-E19B-6558E39E829E}"/>
              </a:ext>
            </a:extLst>
          </p:cNvPr>
          <p:cNvSpPr txBox="1"/>
          <p:nvPr/>
        </p:nvSpPr>
        <p:spPr>
          <a:xfrm>
            <a:off x="4584276" y="2231980"/>
            <a:ext cx="1225015" cy="461665"/>
          </a:xfrm>
          <a:prstGeom prst="rect">
            <a:avLst/>
          </a:prstGeom>
          <a:noFill/>
        </p:spPr>
        <p:txBody>
          <a:bodyPr wrap="none" rtlCol="0">
            <a:spAutoFit/>
          </a:bodyPr>
          <a:lstStyle/>
          <a:p>
            <a:r>
              <a:rPr lang="en-US" sz="1200" dirty="0">
                <a:latin typeface="LM Roman 12" panose="00000500000000000000" pitchFamily="50" charset="0"/>
              </a:rPr>
              <a:t>Ca</a:t>
            </a:r>
            <a:r>
              <a:rPr lang="en-US" sz="1200" baseline="30000" dirty="0">
                <a:latin typeface="LM Roman 12" panose="00000500000000000000" pitchFamily="50" charset="0"/>
              </a:rPr>
              <a:t>2+</a:t>
            </a:r>
            <a:r>
              <a:rPr lang="en-US" sz="1200" dirty="0">
                <a:latin typeface="LM Roman 12" panose="00000500000000000000" pitchFamily="50" charset="0"/>
              </a:rPr>
              <a:t>-dependent</a:t>
            </a:r>
            <a:br>
              <a:rPr lang="en-US" sz="1200" dirty="0">
                <a:latin typeface="LM Roman 12" panose="00000500000000000000" pitchFamily="50" charset="0"/>
              </a:rPr>
            </a:br>
            <a:r>
              <a:rPr lang="en-US" sz="1200" dirty="0">
                <a:latin typeface="LM Roman 12" panose="00000500000000000000" pitchFamily="50" charset="0"/>
              </a:rPr>
              <a:t>association</a:t>
            </a:r>
          </a:p>
        </p:txBody>
      </p:sp>
      <p:cxnSp>
        <p:nvCxnSpPr>
          <p:cNvPr id="26" name="Straight Connector 25">
            <a:extLst>
              <a:ext uri="{FF2B5EF4-FFF2-40B4-BE49-F238E27FC236}">
                <a16:creationId xmlns:a16="http://schemas.microsoft.com/office/drawing/2014/main" id="{82BB318F-2528-36C4-81B0-0B625C932DAD}"/>
              </a:ext>
            </a:extLst>
          </p:cNvPr>
          <p:cNvCxnSpPr>
            <a:cxnSpLocks/>
          </p:cNvCxnSpPr>
          <p:nvPr/>
        </p:nvCxnSpPr>
        <p:spPr>
          <a:xfrm flipV="1">
            <a:off x="4718826" y="2786929"/>
            <a:ext cx="424439"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3A00B29D-08A1-1C0D-60FF-E4D5EE9F8668}"/>
              </a:ext>
            </a:extLst>
          </p:cNvPr>
          <p:cNvGrpSpPr/>
          <p:nvPr/>
        </p:nvGrpSpPr>
        <p:grpSpPr>
          <a:xfrm>
            <a:off x="5145154" y="2722930"/>
            <a:ext cx="407863" cy="143161"/>
            <a:chOff x="4962260" y="3796575"/>
            <a:chExt cx="1056873" cy="370965"/>
          </a:xfrm>
        </p:grpSpPr>
        <p:cxnSp>
          <p:nvCxnSpPr>
            <p:cNvPr id="28" name="Straight Connector 27">
              <a:extLst>
                <a:ext uri="{FF2B5EF4-FFF2-40B4-BE49-F238E27FC236}">
                  <a16:creationId xmlns:a16="http://schemas.microsoft.com/office/drawing/2014/main" id="{318E6E24-59C4-BD48-9001-068999B7AFE6}"/>
                </a:ext>
              </a:extLst>
            </p:cNvPr>
            <p:cNvCxnSpPr>
              <a:cxnSpLocks/>
            </p:cNvCxnSpPr>
            <p:nvPr/>
          </p:nvCxnSpPr>
          <p:spPr>
            <a:xfrm flipV="1">
              <a:off x="4962260" y="3796575"/>
              <a:ext cx="91440" cy="1828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D74A530-34B7-9C6D-A907-109C97ED812F}"/>
                </a:ext>
              </a:extLst>
            </p:cNvPr>
            <p:cNvCxnSpPr>
              <a:cxnSpLocks/>
            </p:cNvCxnSpPr>
            <p:nvPr/>
          </p:nvCxnSpPr>
          <p:spPr>
            <a:xfrm flipH="1" flipV="1">
              <a:off x="5051080" y="3801780"/>
              <a:ext cx="160559"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3A4C372-C09C-3D30-9345-2DFE19C2B340}"/>
                </a:ext>
              </a:extLst>
            </p:cNvPr>
            <p:cNvCxnSpPr>
              <a:cxnSpLocks/>
            </p:cNvCxnSpPr>
            <p:nvPr/>
          </p:nvCxnSpPr>
          <p:spPr>
            <a:xfrm flipH="1">
              <a:off x="5207995"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7E59BEA-39A0-4340-4440-E14FA9A41194}"/>
                </a:ext>
              </a:extLst>
            </p:cNvPr>
            <p:cNvCxnSpPr>
              <a:cxnSpLocks/>
            </p:cNvCxnSpPr>
            <p:nvPr/>
          </p:nvCxnSpPr>
          <p:spPr>
            <a:xfrm flipH="1" flipV="1">
              <a:off x="5386722"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1A281DC-EE53-DCB5-5B6B-A5F445A20BCE}"/>
                </a:ext>
              </a:extLst>
            </p:cNvPr>
            <p:cNvCxnSpPr>
              <a:cxnSpLocks/>
            </p:cNvCxnSpPr>
            <p:nvPr/>
          </p:nvCxnSpPr>
          <p:spPr>
            <a:xfrm flipH="1">
              <a:off x="5565581"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0CD63120-A00A-5A75-50E7-EB6A50A48391}"/>
                </a:ext>
              </a:extLst>
            </p:cNvPr>
            <p:cNvCxnSpPr>
              <a:cxnSpLocks/>
            </p:cNvCxnSpPr>
            <p:nvPr/>
          </p:nvCxnSpPr>
          <p:spPr>
            <a:xfrm flipH="1" flipV="1">
              <a:off x="5747024"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1DB8D94-8464-63A4-2DB2-1C7272D637D5}"/>
                </a:ext>
              </a:extLst>
            </p:cNvPr>
            <p:cNvCxnSpPr>
              <a:cxnSpLocks/>
            </p:cNvCxnSpPr>
            <p:nvPr/>
          </p:nvCxnSpPr>
          <p:spPr>
            <a:xfrm flipV="1">
              <a:off x="5927693" y="3984660"/>
              <a:ext cx="91440" cy="1828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5" name="Straight Connector 34">
            <a:extLst>
              <a:ext uri="{FF2B5EF4-FFF2-40B4-BE49-F238E27FC236}">
                <a16:creationId xmlns:a16="http://schemas.microsoft.com/office/drawing/2014/main" id="{F0673CE8-DD8C-1D3C-50A8-2E854C937520}"/>
              </a:ext>
            </a:extLst>
          </p:cNvPr>
          <p:cNvCxnSpPr>
            <a:cxnSpLocks/>
            <a:endCxn id="79" idx="2"/>
          </p:cNvCxnSpPr>
          <p:nvPr/>
        </p:nvCxnSpPr>
        <p:spPr>
          <a:xfrm flipV="1">
            <a:off x="5550197" y="2792260"/>
            <a:ext cx="472167" cy="1246"/>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8BDDDFC2-F153-B0F9-B30C-3E92B574BFD4}"/>
              </a:ext>
            </a:extLst>
          </p:cNvPr>
          <p:cNvSpPr txBox="1"/>
          <p:nvPr/>
        </p:nvSpPr>
        <p:spPr>
          <a:xfrm>
            <a:off x="5021411" y="2919300"/>
            <a:ext cx="792343" cy="461665"/>
          </a:xfrm>
          <a:prstGeom prst="rect">
            <a:avLst/>
          </a:prstGeom>
          <a:noFill/>
          <a:ln>
            <a:noFill/>
          </a:ln>
        </p:spPr>
        <p:txBody>
          <a:bodyPr wrap="square" rtlCol="0">
            <a:spAutoFit/>
          </a:bodyPr>
          <a:lstStyle/>
          <a:p>
            <a:r>
              <a:rPr lang="en-US" sz="1200" dirty="0">
                <a:latin typeface="LM Roman 12" panose="00000500000000000000" pitchFamily="50" charset="0"/>
              </a:rPr>
              <a:t>distal </a:t>
            </a:r>
            <a:br>
              <a:rPr lang="en-US" sz="1200" dirty="0">
                <a:latin typeface="LM Roman 12" panose="00000500000000000000" pitchFamily="50" charset="0"/>
              </a:rPr>
            </a:br>
            <a:r>
              <a:rPr lang="en-US" sz="1200" dirty="0">
                <a:latin typeface="LM Roman 12" panose="00000500000000000000" pitchFamily="50" charset="0"/>
              </a:rPr>
              <a:t>domain</a:t>
            </a:r>
          </a:p>
        </p:txBody>
      </p:sp>
      <p:sp>
        <p:nvSpPr>
          <p:cNvPr id="37" name="TextBox 36">
            <a:extLst>
              <a:ext uri="{FF2B5EF4-FFF2-40B4-BE49-F238E27FC236}">
                <a16:creationId xmlns:a16="http://schemas.microsoft.com/office/drawing/2014/main" id="{BC89290E-E9A3-BDB8-FCA2-C5E02C16401D}"/>
              </a:ext>
            </a:extLst>
          </p:cNvPr>
          <p:cNvSpPr txBox="1"/>
          <p:nvPr/>
        </p:nvSpPr>
        <p:spPr>
          <a:xfrm>
            <a:off x="1268332" y="2919300"/>
            <a:ext cx="1975157" cy="276999"/>
          </a:xfrm>
          <a:prstGeom prst="rect">
            <a:avLst/>
          </a:prstGeom>
          <a:noFill/>
          <a:ln>
            <a:noFill/>
          </a:ln>
        </p:spPr>
        <p:txBody>
          <a:bodyPr wrap="square" rtlCol="0">
            <a:spAutoFit/>
          </a:bodyPr>
          <a:lstStyle/>
          <a:p>
            <a:pPr algn="ctr"/>
            <a:r>
              <a:rPr lang="en-US" sz="1200" dirty="0">
                <a:latin typeface="LM Roman 12" panose="00000500000000000000" pitchFamily="50" charset="0"/>
              </a:rPr>
              <a:t>proximal domain</a:t>
            </a:r>
          </a:p>
        </p:txBody>
      </p:sp>
      <p:sp>
        <p:nvSpPr>
          <p:cNvPr id="38" name="TextBox 37">
            <a:extLst>
              <a:ext uri="{FF2B5EF4-FFF2-40B4-BE49-F238E27FC236}">
                <a16:creationId xmlns:a16="http://schemas.microsoft.com/office/drawing/2014/main" id="{8EE090C3-0ACE-8BA9-BB50-EA8CFC6D337C}"/>
              </a:ext>
            </a:extLst>
          </p:cNvPr>
          <p:cNvSpPr txBox="1"/>
          <p:nvPr/>
        </p:nvSpPr>
        <p:spPr>
          <a:xfrm>
            <a:off x="2823490" y="1958849"/>
            <a:ext cx="622286" cy="338554"/>
          </a:xfrm>
          <a:prstGeom prst="rect">
            <a:avLst/>
          </a:prstGeom>
          <a:noFill/>
          <a:ln>
            <a:noFill/>
          </a:ln>
        </p:spPr>
        <p:txBody>
          <a:bodyPr wrap="none" rtlCol="0">
            <a:spAutoFit/>
          </a:bodyPr>
          <a:lstStyle/>
          <a:p>
            <a:r>
              <a:rPr lang="en-US" sz="1600" dirty="0">
                <a:latin typeface="LM Roman 12" panose="00000500000000000000" pitchFamily="50" charset="0"/>
              </a:rPr>
              <a:t>actin</a:t>
            </a:r>
          </a:p>
        </p:txBody>
      </p:sp>
      <p:sp>
        <p:nvSpPr>
          <p:cNvPr id="39" name="TextBox 38">
            <a:extLst>
              <a:ext uri="{FF2B5EF4-FFF2-40B4-BE49-F238E27FC236}">
                <a16:creationId xmlns:a16="http://schemas.microsoft.com/office/drawing/2014/main" id="{2ADB64F0-70C7-36E5-0F9A-26F6A7DABE82}"/>
              </a:ext>
            </a:extLst>
          </p:cNvPr>
          <p:cNvSpPr txBox="1"/>
          <p:nvPr/>
        </p:nvSpPr>
        <p:spPr>
          <a:xfrm rot="16200000">
            <a:off x="-33428" y="2144216"/>
            <a:ext cx="728084" cy="338554"/>
          </a:xfrm>
          <a:prstGeom prst="rect">
            <a:avLst/>
          </a:prstGeom>
          <a:noFill/>
          <a:ln>
            <a:noFill/>
          </a:ln>
        </p:spPr>
        <p:txBody>
          <a:bodyPr wrap="none" rtlCol="0">
            <a:spAutoFit/>
          </a:bodyPr>
          <a:lstStyle/>
          <a:p>
            <a:r>
              <a:rPr lang="en-US" sz="1600" dirty="0">
                <a:latin typeface="LM Roman 12" panose="00000500000000000000" pitchFamily="50" charset="0"/>
              </a:rPr>
              <a:t>Z disk</a:t>
            </a:r>
          </a:p>
        </p:txBody>
      </p:sp>
      <p:sp>
        <p:nvSpPr>
          <p:cNvPr id="40" name="Rectangle 39">
            <a:extLst>
              <a:ext uri="{FF2B5EF4-FFF2-40B4-BE49-F238E27FC236}">
                <a16:creationId xmlns:a16="http://schemas.microsoft.com/office/drawing/2014/main" id="{A5640E51-4EC1-CC45-83C5-DC2F530AE1A0}"/>
              </a:ext>
            </a:extLst>
          </p:cNvPr>
          <p:cNvSpPr/>
          <p:nvPr/>
        </p:nvSpPr>
        <p:spPr>
          <a:xfrm>
            <a:off x="4396672" y="2721038"/>
            <a:ext cx="372788" cy="155144"/>
          </a:xfrm>
          <a:prstGeom prst="rect">
            <a:avLst/>
          </a:prstGeom>
          <a:solidFill>
            <a:schemeClr val="bg1"/>
          </a:solidFill>
          <a:ln w="2222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41" name="TextBox 40">
            <a:extLst>
              <a:ext uri="{FF2B5EF4-FFF2-40B4-BE49-F238E27FC236}">
                <a16:creationId xmlns:a16="http://schemas.microsoft.com/office/drawing/2014/main" id="{45DA0FC1-C620-F209-39E3-CE9D3B922C1D}"/>
              </a:ext>
            </a:extLst>
          </p:cNvPr>
          <p:cNvSpPr txBox="1"/>
          <p:nvPr/>
        </p:nvSpPr>
        <p:spPr>
          <a:xfrm>
            <a:off x="4219614" y="2919300"/>
            <a:ext cx="717504" cy="461665"/>
          </a:xfrm>
          <a:prstGeom prst="rect">
            <a:avLst/>
          </a:prstGeom>
          <a:noFill/>
          <a:ln>
            <a:noFill/>
          </a:ln>
        </p:spPr>
        <p:txBody>
          <a:bodyPr wrap="none" rtlCol="0">
            <a:spAutoFit/>
          </a:bodyPr>
          <a:lstStyle/>
          <a:p>
            <a:pPr algn="ctr"/>
            <a:r>
              <a:rPr lang="en-US" sz="1200" dirty="0">
                <a:latin typeface="LM Roman 12" panose="00000500000000000000" pitchFamily="50" charset="0"/>
              </a:rPr>
              <a:t>PEVK</a:t>
            </a:r>
            <a:br>
              <a:rPr lang="en-US" sz="1200" dirty="0">
                <a:latin typeface="LM Roman 12" panose="00000500000000000000" pitchFamily="50" charset="0"/>
              </a:rPr>
            </a:br>
            <a:r>
              <a:rPr lang="en-US" sz="1200" dirty="0">
                <a:latin typeface="LM Roman 12" panose="00000500000000000000" pitchFamily="50" charset="0"/>
              </a:rPr>
              <a:t>segment</a:t>
            </a:r>
          </a:p>
        </p:txBody>
      </p:sp>
      <p:cxnSp>
        <p:nvCxnSpPr>
          <p:cNvPr id="60" name="Straight Connector 59">
            <a:extLst>
              <a:ext uri="{FF2B5EF4-FFF2-40B4-BE49-F238E27FC236}">
                <a16:creationId xmlns:a16="http://schemas.microsoft.com/office/drawing/2014/main" id="{826FEA06-C891-E646-943A-872E2ECD04DD}"/>
              </a:ext>
            </a:extLst>
          </p:cNvPr>
          <p:cNvCxnSpPr>
            <a:cxnSpLocks/>
          </p:cNvCxnSpPr>
          <p:nvPr/>
        </p:nvCxnSpPr>
        <p:spPr>
          <a:xfrm flipV="1">
            <a:off x="48743" y="3396240"/>
            <a:ext cx="4193452" cy="11119"/>
          </a:xfrm>
          <a:prstGeom prst="line">
            <a:avLst/>
          </a:prstGeom>
          <a:ln w="22225">
            <a:solidFill>
              <a:schemeClr val="tx1"/>
            </a:solidFill>
            <a:headEnd type="arrow" w="lg" len="lg"/>
            <a:tailEnd type="arrow" w="lg" len="lg"/>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DEFCECC-CB02-C21A-82BE-65E3C789539A}"/>
              </a:ext>
            </a:extLst>
          </p:cNvPr>
          <p:cNvCxnSpPr>
            <a:cxnSpLocks/>
          </p:cNvCxnSpPr>
          <p:nvPr/>
        </p:nvCxnSpPr>
        <p:spPr>
          <a:xfrm>
            <a:off x="4270352" y="3387553"/>
            <a:ext cx="1822104" cy="8687"/>
          </a:xfrm>
          <a:prstGeom prst="line">
            <a:avLst/>
          </a:prstGeom>
          <a:ln w="22225">
            <a:solidFill>
              <a:schemeClr val="tx1"/>
            </a:solidFill>
            <a:headEnd type="arrow" w="lg" len="lg"/>
            <a:tailEnd type="arrow" w="lg" len="lg"/>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09E8AF28-BA91-608B-DBA4-35AC457BBC75}"/>
              </a:ext>
            </a:extLst>
          </p:cNvPr>
          <p:cNvSpPr txBox="1"/>
          <p:nvPr/>
        </p:nvSpPr>
        <p:spPr>
          <a:xfrm>
            <a:off x="40676" y="3338679"/>
            <a:ext cx="4171502" cy="338554"/>
          </a:xfrm>
          <a:prstGeom prst="rect">
            <a:avLst/>
          </a:prstGeom>
          <a:noFill/>
          <a:ln>
            <a:noFill/>
          </a:ln>
        </p:spPr>
        <p:txBody>
          <a:bodyPr wrap="square" rtlCol="0" anchor="t">
            <a:spAutoFit/>
          </a:bodyPr>
          <a:lstStyle/>
          <a:p>
            <a:pPr algn="ctr"/>
            <a:r>
              <a:rPr lang="en-US" sz="1600" i="1" dirty="0" err="1">
                <a:latin typeface="LM Roman 12" panose="00000500000000000000" pitchFamily="50" charset="0"/>
              </a:rPr>
              <a:t>L</a:t>
            </a:r>
            <a:r>
              <a:rPr lang="en-US" sz="1600" i="1" baseline="-25000" dirty="0" err="1">
                <a:latin typeface="LM Roman 12" panose="00000500000000000000" pitchFamily="50" charset="0"/>
              </a:rPr>
              <a:t>p</a:t>
            </a:r>
            <a:endParaRPr lang="en-US" sz="1600" baseline="-25000" dirty="0">
              <a:latin typeface="LM Roman 12" panose="00000500000000000000" pitchFamily="50" charset="0"/>
            </a:endParaRPr>
          </a:p>
        </p:txBody>
      </p:sp>
      <p:sp>
        <p:nvSpPr>
          <p:cNvPr id="63" name="TextBox 62">
            <a:extLst>
              <a:ext uri="{FF2B5EF4-FFF2-40B4-BE49-F238E27FC236}">
                <a16:creationId xmlns:a16="http://schemas.microsoft.com/office/drawing/2014/main" id="{56032AA6-D568-D677-FAC1-94BFD5AE4C5B}"/>
              </a:ext>
            </a:extLst>
          </p:cNvPr>
          <p:cNvSpPr txBox="1"/>
          <p:nvPr/>
        </p:nvSpPr>
        <p:spPr>
          <a:xfrm>
            <a:off x="4538987" y="3338679"/>
            <a:ext cx="986837" cy="338554"/>
          </a:xfrm>
          <a:prstGeom prst="rect">
            <a:avLst/>
          </a:prstGeom>
          <a:noFill/>
          <a:ln>
            <a:noFill/>
          </a:ln>
        </p:spPr>
        <p:txBody>
          <a:bodyPr wrap="square" rtlCol="0" anchor="t">
            <a:spAutoFit/>
          </a:bodyPr>
          <a:lstStyle/>
          <a:p>
            <a:pPr algn="ctr"/>
            <a:r>
              <a:rPr lang="en-US" sz="1600" i="1" dirty="0" err="1">
                <a:latin typeface="LM Roman 12" panose="00000500000000000000" pitchFamily="50" charset="0"/>
              </a:rPr>
              <a:t>L</a:t>
            </a:r>
            <a:r>
              <a:rPr lang="en-US" sz="1600" i="1" baseline="-25000" dirty="0" err="1">
                <a:latin typeface="LM Roman 12" panose="00000500000000000000" pitchFamily="50" charset="0"/>
              </a:rPr>
              <a:t>d</a:t>
            </a:r>
            <a:endParaRPr lang="en-US" sz="1600" baseline="-25000" dirty="0">
              <a:latin typeface="LM Roman 12" panose="00000500000000000000" pitchFamily="50" charset="0"/>
            </a:endParaRPr>
          </a:p>
        </p:txBody>
      </p:sp>
      <p:cxnSp>
        <p:nvCxnSpPr>
          <p:cNvPr id="72" name="Straight Connector 71">
            <a:extLst>
              <a:ext uri="{FF2B5EF4-FFF2-40B4-BE49-F238E27FC236}">
                <a16:creationId xmlns:a16="http://schemas.microsoft.com/office/drawing/2014/main" id="{38B0924B-1F00-0945-B60C-C7BB381C6173}"/>
              </a:ext>
            </a:extLst>
          </p:cNvPr>
          <p:cNvCxnSpPr>
            <a:cxnSpLocks/>
            <a:stCxn id="10" idx="47"/>
          </p:cNvCxnSpPr>
          <p:nvPr/>
        </p:nvCxnSpPr>
        <p:spPr>
          <a:xfrm>
            <a:off x="4094171" y="2790374"/>
            <a:ext cx="302501" cy="857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05F4494-6136-8F67-C0C0-2E4981EC927E}"/>
              </a:ext>
            </a:extLst>
          </p:cNvPr>
          <p:cNvCxnSpPr>
            <a:cxnSpLocks/>
          </p:cNvCxnSpPr>
          <p:nvPr/>
        </p:nvCxnSpPr>
        <p:spPr>
          <a:xfrm>
            <a:off x="66281" y="1851792"/>
            <a:ext cx="2827945"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9" name="Group 58">
            <a:extLst>
              <a:ext uri="{FF2B5EF4-FFF2-40B4-BE49-F238E27FC236}">
                <a16:creationId xmlns:a16="http://schemas.microsoft.com/office/drawing/2014/main" id="{BF0C805B-FA9F-675F-C842-079F6CFA76A4}"/>
              </a:ext>
            </a:extLst>
          </p:cNvPr>
          <p:cNvGrpSpPr/>
          <p:nvPr/>
        </p:nvGrpSpPr>
        <p:grpSpPr>
          <a:xfrm>
            <a:off x="2884652" y="1763618"/>
            <a:ext cx="1141914" cy="183994"/>
            <a:chOff x="4962260" y="3796575"/>
            <a:chExt cx="1056873" cy="370965"/>
          </a:xfrm>
        </p:grpSpPr>
        <p:cxnSp>
          <p:nvCxnSpPr>
            <p:cNvPr id="65" name="Straight Connector 64">
              <a:extLst>
                <a:ext uri="{FF2B5EF4-FFF2-40B4-BE49-F238E27FC236}">
                  <a16:creationId xmlns:a16="http://schemas.microsoft.com/office/drawing/2014/main" id="{CDA74EC7-24DD-66B0-167F-64A8D74753E4}"/>
                </a:ext>
              </a:extLst>
            </p:cNvPr>
            <p:cNvCxnSpPr>
              <a:cxnSpLocks/>
            </p:cNvCxnSpPr>
            <p:nvPr/>
          </p:nvCxnSpPr>
          <p:spPr>
            <a:xfrm flipV="1">
              <a:off x="4962260" y="3796575"/>
              <a:ext cx="91440" cy="1828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048A6936-3DB3-AC08-3C29-F4E223BDE0F5}"/>
                </a:ext>
              </a:extLst>
            </p:cNvPr>
            <p:cNvCxnSpPr>
              <a:cxnSpLocks/>
            </p:cNvCxnSpPr>
            <p:nvPr/>
          </p:nvCxnSpPr>
          <p:spPr>
            <a:xfrm flipH="1" flipV="1">
              <a:off x="5051080" y="3801780"/>
              <a:ext cx="160559"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2022F48-B157-1080-BDF9-9DD313481C90}"/>
                </a:ext>
              </a:extLst>
            </p:cNvPr>
            <p:cNvCxnSpPr>
              <a:cxnSpLocks/>
            </p:cNvCxnSpPr>
            <p:nvPr/>
          </p:nvCxnSpPr>
          <p:spPr>
            <a:xfrm flipH="1">
              <a:off x="5207995"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59E58F8-F719-50FC-EB09-E2AF19498A99}"/>
                </a:ext>
              </a:extLst>
            </p:cNvPr>
            <p:cNvCxnSpPr>
              <a:cxnSpLocks/>
            </p:cNvCxnSpPr>
            <p:nvPr/>
          </p:nvCxnSpPr>
          <p:spPr>
            <a:xfrm flipH="1" flipV="1">
              <a:off x="5386722"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6EACF59-EAF2-F169-2A4B-C2C76C8E2C46}"/>
                </a:ext>
              </a:extLst>
            </p:cNvPr>
            <p:cNvCxnSpPr>
              <a:cxnSpLocks/>
            </p:cNvCxnSpPr>
            <p:nvPr/>
          </p:nvCxnSpPr>
          <p:spPr>
            <a:xfrm flipH="1">
              <a:off x="5565581"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788748C-01E5-E615-BA39-B324DB7B9C73}"/>
                </a:ext>
              </a:extLst>
            </p:cNvPr>
            <p:cNvCxnSpPr>
              <a:cxnSpLocks/>
            </p:cNvCxnSpPr>
            <p:nvPr/>
          </p:nvCxnSpPr>
          <p:spPr>
            <a:xfrm flipH="1" flipV="1">
              <a:off x="5747024"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1A6E614C-46E0-ABC0-E25E-6450A30ECDD1}"/>
                </a:ext>
              </a:extLst>
            </p:cNvPr>
            <p:cNvCxnSpPr>
              <a:cxnSpLocks/>
            </p:cNvCxnSpPr>
            <p:nvPr/>
          </p:nvCxnSpPr>
          <p:spPr>
            <a:xfrm flipV="1">
              <a:off x="5927693" y="3984660"/>
              <a:ext cx="91440" cy="1828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73" name="Straight Connector 72">
            <a:extLst>
              <a:ext uri="{FF2B5EF4-FFF2-40B4-BE49-F238E27FC236}">
                <a16:creationId xmlns:a16="http://schemas.microsoft.com/office/drawing/2014/main" id="{BFFF2895-FDEE-8D2C-1526-3537EE380963}"/>
              </a:ext>
            </a:extLst>
          </p:cNvPr>
          <p:cNvCxnSpPr>
            <a:cxnSpLocks/>
          </p:cNvCxnSpPr>
          <p:nvPr/>
        </p:nvCxnSpPr>
        <p:spPr>
          <a:xfrm>
            <a:off x="4026566" y="1852377"/>
            <a:ext cx="2065890" cy="4528"/>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Right Triangle 77">
            <a:extLst>
              <a:ext uri="{FF2B5EF4-FFF2-40B4-BE49-F238E27FC236}">
                <a16:creationId xmlns:a16="http://schemas.microsoft.com/office/drawing/2014/main" id="{F121BC61-7BCD-75B6-8CA0-DD56315BEA1E}"/>
              </a:ext>
            </a:extLst>
          </p:cNvPr>
          <p:cNvSpPr/>
          <p:nvPr/>
        </p:nvSpPr>
        <p:spPr>
          <a:xfrm rot="5400000">
            <a:off x="5744392" y="2026269"/>
            <a:ext cx="229733" cy="193688"/>
          </a:xfrm>
          <a:prstGeom prst="rtTriangle">
            <a:avLst/>
          </a:prstGeom>
          <a:solidFill>
            <a:srgbClr val="D2D2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79" name="Oval 78">
            <a:extLst>
              <a:ext uri="{FF2B5EF4-FFF2-40B4-BE49-F238E27FC236}">
                <a16:creationId xmlns:a16="http://schemas.microsoft.com/office/drawing/2014/main" id="{B8D4D77C-37A1-FB19-A4BF-4B661A96B357}"/>
              </a:ext>
            </a:extLst>
          </p:cNvPr>
          <p:cNvSpPr/>
          <p:nvPr/>
        </p:nvSpPr>
        <p:spPr>
          <a:xfrm>
            <a:off x="6022364" y="2722168"/>
            <a:ext cx="140183" cy="140183"/>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cxnSp>
        <p:nvCxnSpPr>
          <p:cNvPr id="82" name="Straight Connector 81">
            <a:extLst>
              <a:ext uri="{FF2B5EF4-FFF2-40B4-BE49-F238E27FC236}">
                <a16:creationId xmlns:a16="http://schemas.microsoft.com/office/drawing/2014/main" id="{C3FC9A7D-62D7-DEBB-C285-D214FC01952D}"/>
              </a:ext>
            </a:extLst>
          </p:cNvPr>
          <p:cNvCxnSpPr>
            <a:cxnSpLocks/>
            <a:stCxn id="79" idx="0"/>
          </p:cNvCxnSpPr>
          <p:nvPr/>
        </p:nvCxnSpPr>
        <p:spPr>
          <a:xfrm flipV="1">
            <a:off x="6092456" y="1851792"/>
            <a:ext cx="0" cy="870376"/>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90" name="Oval 89">
            <a:extLst>
              <a:ext uri="{FF2B5EF4-FFF2-40B4-BE49-F238E27FC236}">
                <a16:creationId xmlns:a16="http://schemas.microsoft.com/office/drawing/2014/main" id="{04514949-C648-6D37-3A41-24E08E62A778}"/>
              </a:ext>
            </a:extLst>
          </p:cNvPr>
          <p:cNvSpPr/>
          <p:nvPr/>
        </p:nvSpPr>
        <p:spPr>
          <a:xfrm>
            <a:off x="0" y="2734413"/>
            <a:ext cx="140183" cy="140183"/>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cxnSp>
        <p:nvCxnSpPr>
          <p:cNvPr id="93" name="Straight Connector 92">
            <a:extLst>
              <a:ext uri="{FF2B5EF4-FFF2-40B4-BE49-F238E27FC236}">
                <a16:creationId xmlns:a16="http://schemas.microsoft.com/office/drawing/2014/main" id="{CF4C6004-7BE8-5B2B-7BCE-C8FCEEDD9DBC}"/>
              </a:ext>
            </a:extLst>
          </p:cNvPr>
          <p:cNvCxnSpPr>
            <a:cxnSpLocks/>
            <a:stCxn id="90" idx="0"/>
          </p:cNvCxnSpPr>
          <p:nvPr/>
        </p:nvCxnSpPr>
        <p:spPr>
          <a:xfrm flipH="1" flipV="1">
            <a:off x="66701" y="1851792"/>
            <a:ext cx="3391" cy="8826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7" name="TextBox 96">
                <a:extLst>
                  <a:ext uri="{FF2B5EF4-FFF2-40B4-BE49-F238E27FC236}">
                    <a16:creationId xmlns:a16="http://schemas.microsoft.com/office/drawing/2014/main" id="{036A3A3D-760A-C40F-A83A-840F43D62AAA}"/>
                  </a:ext>
                </a:extLst>
              </p:cNvPr>
              <p:cNvSpPr txBox="1"/>
              <p:nvPr/>
            </p:nvSpPr>
            <p:spPr>
              <a:xfrm>
                <a:off x="2372650" y="1183328"/>
                <a:ext cx="671183" cy="513282"/>
              </a:xfrm>
              <a:prstGeom prst="rect">
                <a:avLst/>
              </a:prstGeom>
              <a:noFill/>
              <a:ln>
                <a:no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800" i="1" baseline="-25000" smtClean="0">
                              <a:latin typeface="Cambria Math" panose="02040503050406030204" pitchFamily="18" charset="0"/>
                            </a:rPr>
                          </m:ctrlPr>
                        </m:sSubPr>
                        <m:e>
                          <m:r>
                            <a:rPr lang="en-US" sz="2800" b="0" i="1" baseline="-25000" smtClean="0">
                              <a:latin typeface="Cambria Math" panose="02040503050406030204" pitchFamily="18" charset="0"/>
                            </a:rPr>
                            <m:t>𝛩</m:t>
                          </m:r>
                        </m:e>
                        <m:sub>
                          <m:r>
                            <a:rPr lang="en-US" sz="2800" b="0" i="1" baseline="-25000" smtClean="0">
                              <a:latin typeface="Cambria Math" panose="02040503050406030204" pitchFamily="18" charset="0"/>
                            </a:rPr>
                            <m:t>𝑠𝑠</m:t>
                          </m:r>
                        </m:sub>
                      </m:sSub>
                    </m:oMath>
                  </m:oMathPara>
                </a14:m>
                <a:endParaRPr lang="en-US" sz="2800" i="1" baseline="-25000" dirty="0">
                  <a:latin typeface="LM Roman 12" panose="00000500000000000000" pitchFamily="50" charset="0"/>
                </a:endParaRPr>
              </a:p>
            </p:txBody>
          </p:sp>
        </mc:Choice>
        <mc:Fallback xmlns="">
          <p:sp>
            <p:nvSpPr>
              <p:cNvPr id="97" name="TextBox 96">
                <a:extLst>
                  <a:ext uri="{FF2B5EF4-FFF2-40B4-BE49-F238E27FC236}">
                    <a16:creationId xmlns:a16="http://schemas.microsoft.com/office/drawing/2014/main" id="{036A3A3D-760A-C40F-A83A-840F43D62AAA}"/>
                  </a:ext>
                </a:extLst>
              </p:cNvPr>
              <p:cNvSpPr txBox="1">
                <a:spLocks noRot="1" noChangeAspect="1" noMove="1" noResize="1" noEditPoints="1" noAdjustHandles="1" noChangeArrowheads="1" noChangeShapeType="1" noTextEdit="1"/>
              </p:cNvSpPr>
              <p:nvPr/>
            </p:nvSpPr>
            <p:spPr>
              <a:xfrm>
                <a:off x="2372650" y="1183328"/>
                <a:ext cx="671183" cy="513282"/>
              </a:xfrm>
              <a:prstGeom prst="rect">
                <a:avLst/>
              </a:prstGeom>
              <a:blipFill>
                <a:blip r:embed="rId3"/>
                <a:stretch>
                  <a:fillRect b="-22619"/>
                </a:stretch>
              </a:blipFill>
              <a:ln>
                <a:noFill/>
              </a:ln>
            </p:spPr>
            <p:txBody>
              <a:bodyPr/>
              <a:lstStyle/>
              <a:p>
                <a:r>
                  <a:rPr lang="en-US">
                    <a:noFill/>
                  </a:rPr>
                  <a:t> </a:t>
                </a:r>
              </a:p>
            </p:txBody>
          </p:sp>
        </mc:Fallback>
      </mc:AlternateContent>
      <p:sp>
        <p:nvSpPr>
          <p:cNvPr id="88" name="TextBox 87">
            <a:extLst>
              <a:ext uri="{FF2B5EF4-FFF2-40B4-BE49-F238E27FC236}">
                <a16:creationId xmlns:a16="http://schemas.microsoft.com/office/drawing/2014/main" id="{5417F265-A9B4-B6E1-D2B9-EF8E0E4A041B}"/>
              </a:ext>
            </a:extLst>
          </p:cNvPr>
          <p:cNvSpPr txBox="1"/>
          <p:nvPr/>
        </p:nvSpPr>
        <p:spPr>
          <a:xfrm>
            <a:off x="436777" y="1617423"/>
            <a:ext cx="421237" cy="584775"/>
          </a:xfrm>
          <a:prstGeom prst="rect">
            <a:avLst/>
          </a:prstGeom>
          <a:gradFill flip="none" rotWithShape="1">
            <a:gsLst>
              <a:gs pos="33000">
                <a:srgbClr val="FFFFFF"/>
              </a:gs>
              <a:gs pos="0">
                <a:schemeClr val="bg1"/>
              </a:gs>
              <a:gs pos="82000">
                <a:schemeClr val="bg1">
                  <a:shade val="100000"/>
                  <a:satMod val="115000"/>
                  <a:alpha val="0"/>
                </a:schemeClr>
              </a:gs>
            </a:gsLst>
            <a:path path="circle">
              <a:fillToRect l="50000" t="50000" r="50000" b="50000"/>
            </a:path>
            <a:tileRect/>
          </a:gradFill>
        </p:spPr>
        <p:txBody>
          <a:bodyPr wrap="square">
            <a:spAutoFit/>
          </a:bodyPr>
          <a:lstStyle/>
          <a:p>
            <a:r>
              <a:rPr lang="en-US" sz="3200" b="1" dirty="0">
                <a:ln w="76200">
                  <a:noFill/>
                </a:ln>
                <a:latin typeface="LM Roman 12" panose="00000500000000000000" pitchFamily="50" charset="0"/>
              </a:rPr>
              <a:t>B</a:t>
            </a:r>
            <a:endParaRPr lang="en-US" b="1" dirty="0">
              <a:ln w="76200">
                <a:noFill/>
              </a:ln>
              <a:latin typeface="LM Roman 12" panose="00000500000000000000" pitchFamily="50" charset="0"/>
            </a:endParaRPr>
          </a:p>
        </p:txBody>
      </p:sp>
      <p:pic>
        <p:nvPicPr>
          <p:cNvPr id="3" name="Picture 2">
            <a:extLst>
              <a:ext uri="{FF2B5EF4-FFF2-40B4-BE49-F238E27FC236}">
                <a16:creationId xmlns:a16="http://schemas.microsoft.com/office/drawing/2014/main" id="{B71B810A-B634-EDF0-166C-7F3E21FFCFFF}"/>
              </a:ext>
            </a:extLst>
          </p:cNvPr>
          <p:cNvPicPr>
            <a:picLocks noChangeAspect="1"/>
          </p:cNvPicPr>
          <p:nvPr/>
        </p:nvPicPr>
        <p:blipFill rotWithShape="1">
          <a:blip r:embed="rId4"/>
          <a:srcRect b="58175"/>
          <a:stretch/>
        </p:blipFill>
        <p:spPr>
          <a:xfrm>
            <a:off x="0" y="173186"/>
            <a:ext cx="6162541" cy="1330056"/>
          </a:xfrm>
          <a:prstGeom prst="rect">
            <a:avLst/>
          </a:prstGeom>
        </p:spPr>
      </p:pic>
      <p:sp>
        <p:nvSpPr>
          <p:cNvPr id="42" name="TextBox 41">
            <a:extLst>
              <a:ext uri="{FF2B5EF4-FFF2-40B4-BE49-F238E27FC236}">
                <a16:creationId xmlns:a16="http://schemas.microsoft.com/office/drawing/2014/main" id="{E34EDC45-1DAB-4E74-A906-99FB15D1128F}"/>
              </a:ext>
            </a:extLst>
          </p:cNvPr>
          <p:cNvSpPr txBox="1"/>
          <p:nvPr/>
        </p:nvSpPr>
        <p:spPr>
          <a:xfrm>
            <a:off x="462340" y="-96690"/>
            <a:ext cx="539664" cy="584775"/>
          </a:xfrm>
          <a:prstGeom prst="rect">
            <a:avLst/>
          </a:prstGeom>
          <a:noFill/>
        </p:spPr>
        <p:txBody>
          <a:bodyPr wrap="square">
            <a:spAutoFit/>
          </a:bodyPr>
          <a:lstStyle/>
          <a:p>
            <a:r>
              <a:rPr lang="en-US" sz="3200" b="1" dirty="0">
                <a:latin typeface="LM Roman 12" panose="00000500000000000000" pitchFamily="50" charset="0"/>
              </a:rPr>
              <a:t>A</a:t>
            </a:r>
            <a:endParaRPr lang="en-US" b="1" dirty="0">
              <a:latin typeface="LM Roman 12" panose="00000500000000000000" pitchFamily="50" charset="0"/>
            </a:endParaRPr>
          </a:p>
        </p:txBody>
      </p:sp>
      <p:cxnSp>
        <p:nvCxnSpPr>
          <p:cNvPr id="46" name="Straight Connector 45">
            <a:extLst>
              <a:ext uri="{FF2B5EF4-FFF2-40B4-BE49-F238E27FC236}">
                <a16:creationId xmlns:a16="http://schemas.microsoft.com/office/drawing/2014/main" id="{3C3A2EF5-C1E0-17A9-3D36-47A8169350FA}"/>
              </a:ext>
            </a:extLst>
          </p:cNvPr>
          <p:cNvCxnSpPr>
            <a:cxnSpLocks/>
          </p:cNvCxnSpPr>
          <p:nvPr/>
        </p:nvCxnSpPr>
        <p:spPr>
          <a:xfrm flipH="1">
            <a:off x="33355" y="995024"/>
            <a:ext cx="127982" cy="841754"/>
          </a:xfrm>
          <a:prstGeom prst="line">
            <a:avLst/>
          </a:prstGeom>
          <a:ln w="38100">
            <a:prstDash val="sysDash"/>
          </a:ln>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DF2259BA-59CE-6292-1284-3D6C2D7D233F}"/>
              </a:ext>
            </a:extLst>
          </p:cNvPr>
          <p:cNvCxnSpPr>
            <a:cxnSpLocks/>
          </p:cNvCxnSpPr>
          <p:nvPr/>
        </p:nvCxnSpPr>
        <p:spPr>
          <a:xfrm>
            <a:off x="3106210" y="1023730"/>
            <a:ext cx="3056331" cy="731136"/>
          </a:xfrm>
          <a:prstGeom prst="line">
            <a:avLst/>
          </a:prstGeom>
          <a:ln w="38100">
            <a:prstDash val="sysDash"/>
          </a:ln>
        </p:spPr>
        <p:style>
          <a:lnRef idx="1">
            <a:schemeClr val="dk1"/>
          </a:lnRef>
          <a:fillRef idx="0">
            <a:schemeClr val="dk1"/>
          </a:fillRef>
          <a:effectRef idx="0">
            <a:schemeClr val="dk1"/>
          </a:effectRef>
          <a:fontRef idx="minor">
            <a:schemeClr val="tx1"/>
          </a:fontRef>
        </p:style>
      </p:cxnSp>
      <p:sp>
        <p:nvSpPr>
          <p:cNvPr id="45" name="Title 44">
            <a:extLst>
              <a:ext uri="{FF2B5EF4-FFF2-40B4-BE49-F238E27FC236}">
                <a16:creationId xmlns:a16="http://schemas.microsoft.com/office/drawing/2014/main" id="{3A1D9F72-75D7-7EF8-3F45-A2DF52DCACE9}"/>
              </a:ext>
            </a:extLst>
          </p:cNvPr>
          <p:cNvSpPr>
            <a:spLocks noGrp="1"/>
          </p:cNvSpPr>
          <p:nvPr>
            <p:ph type="title"/>
          </p:nvPr>
        </p:nvSpPr>
        <p:spPr>
          <a:xfrm>
            <a:off x="6458489" y="4871100"/>
            <a:ext cx="10515600" cy="1325563"/>
          </a:xfrm>
        </p:spPr>
        <p:txBody>
          <a:bodyPr/>
          <a:lstStyle/>
          <a:p>
            <a:r>
              <a:rPr lang="en-US" dirty="0"/>
              <a:t>Fig 1</a:t>
            </a:r>
          </a:p>
        </p:txBody>
      </p:sp>
      <p:sp>
        <p:nvSpPr>
          <p:cNvPr id="48" name="Content Placeholder 47">
            <a:extLst>
              <a:ext uri="{FF2B5EF4-FFF2-40B4-BE49-F238E27FC236}">
                <a16:creationId xmlns:a16="http://schemas.microsoft.com/office/drawing/2014/main" id="{D4B9BFB2-54DE-C282-AA92-E9B8C4CB26E1}"/>
              </a:ext>
            </a:extLst>
          </p:cNvPr>
          <p:cNvSpPr>
            <a:spLocks noGrp="1"/>
          </p:cNvSpPr>
          <p:nvPr>
            <p:ph sz="half" idx="4294967295"/>
          </p:nvPr>
        </p:nvSpPr>
        <p:spPr>
          <a:xfrm>
            <a:off x="7010400" y="227013"/>
            <a:ext cx="5181600" cy="4351337"/>
          </a:xfrm>
        </p:spPr>
        <p:txBody>
          <a:bodyPr>
            <a:normAutofit fontScale="85000" lnSpcReduction="20000"/>
          </a:bodyPr>
          <a:lstStyle/>
          <a:p>
            <a:r>
              <a:rPr lang="cs-CZ" dirty="0"/>
              <a:t>A) Image from </a:t>
            </a:r>
            <a:r>
              <a:rPr lang="cs-CZ" dirty="0">
                <a:hlinkClick r:id="rId5"/>
              </a:rPr>
              <a:t>https://www.nature.com/articles/s41467-017-02528-7</a:t>
            </a:r>
            <a:r>
              <a:rPr lang="cs-CZ" dirty="0"/>
              <a:t> under CC by 4 international licence </a:t>
            </a:r>
            <a:r>
              <a:rPr lang="cs-CZ" dirty="0">
                <a:hlinkClick r:id="rId6"/>
              </a:rPr>
              <a:t>https://creativecommons.org/licenses/by/4.0/</a:t>
            </a:r>
            <a:r>
              <a:rPr lang="cs-CZ" dirty="0"/>
              <a:t> </a:t>
            </a:r>
            <a:endParaRPr lang="en-US" dirty="0"/>
          </a:p>
          <a:p>
            <a:endParaRPr lang="en-US" dirty="0"/>
          </a:p>
          <a:p>
            <a:endParaRPr lang="en-US" dirty="0"/>
          </a:p>
          <a:p>
            <a:r>
              <a:rPr lang="en-US" dirty="0"/>
              <a:t>\</a:t>
            </a:r>
            <a:r>
              <a:rPr lang="en-US" dirty="0" err="1"/>
              <a:t>sigma_p</a:t>
            </a:r>
            <a:endParaRPr lang="en-US" dirty="0"/>
          </a:p>
          <a:p>
            <a:pPr lvl="1"/>
            <a:r>
              <a:rPr lang="en-US" dirty="0"/>
              <a:t>Legend </a:t>
            </a:r>
            <a:r>
              <a:rPr lang="en-US" dirty="0" err="1"/>
              <a:t>sigma_p</a:t>
            </a:r>
            <a:r>
              <a:rPr lang="en-US" dirty="0"/>
              <a:t>(0, s)…</a:t>
            </a:r>
          </a:p>
          <a:p>
            <a:r>
              <a:rPr lang="en-US" dirty="0"/>
              <a:t>For relaxed. pCa4.4 have a whole different story</a:t>
            </a:r>
          </a:p>
          <a:p>
            <a:r>
              <a:rPr lang="en-US" dirty="0"/>
              <a:t>Generated from </a:t>
            </a:r>
            <a:r>
              <a:rPr lang="en-US" dirty="0" err="1"/>
              <a:t>RunCOmbinedModel</a:t>
            </a:r>
            <a:endParaRPr lang="en-US" dirty="0"/>
          </a:p>
          <a:p>
            <a:endParaRPr lang="en-US" dirty="0"/>
          </a:p>
        </p:txBody>
      </p:sp>
      <p:sp>
        <p:nvSpPr>
          <p:cNvPr id="80" name="TextBox 79">
            <a:extLst>
              <a:ext uri="{FF2B5EF4-FFF2-40B4-BE49-F238E27FC236}">
                <a16:creationId xmlns:a16="http://schemas.microsoft.com/office/drawing/2014/main" id="{D43911B5-4A62-73B1-1616-4DA823CE0C55}"/>
              </a:ext>
            </a:extLst>
          </p:cNvPr>
          <p:cNvSpPr txBox="1"/>
          <p:nvPr/>
        </p:nvSpPr>
        <p:spPr>
          <a:xfrm>
            <a:off x="475711" y="5241495"/>
            <a:ext cx="562743" cy="584775"/>
          </a:xfrm>
          <a:prstGeom prst="rect">
            <a:avLst/>
          </a:prstGeom>
          <a:noFill/>
        </p:spPr>
        <p:txBody>
          <a:bodyPr wrap="square">
            <a:spAutoFit/>
          </a:bodyPr>
          <a:lstStyle/>
          <a:p>
            <a:pPr algn="r"/>
            <a:r>
              <a:rPr lang="en-US" sz="3200" b="1" dirty="0">
                <a:latin typeface="LM Roman 12" panose="00000500000000000000" pitchFamily="50" charset="0"/>
              </a:rPr>
              <a:t>C</a:t>
            </a:r>
            <a:endParaRPr lang="en-US" b="1" dirty="0">
              <a:latin typeface="LM Roman 12" panose="00000500000000000000" pitchFamily="50" charset="0"/>
            </a:endParaRPr>
          </a:p>
        </p:txBody>
      </p:sp>
      <p:sp>
        <p:nvSpPr>
          <p:cNvPr id="87" name="TextBox 86">
            <a:extLst>
              <a:ext uri="{FF2B5EF4-FFF2-40B4-BE49-F238E27FC236}">
                <a16:creationId xmlns:a16="http://schemas.microsoft.com/office/drawing/2014/main" id="{9472D4E7-3E32-CA9E-D340-ACC44FEF6BA5}"/>
              </a:ext>
            </a:extLst>
          </p:cNvPr>
          <p:cNvSpPr txBox="1"/>
          <p:nvPr/>
        </p:nvSpPr>
        <p:spPr>
          <a:xfrm>
            <a:off x="3451190" y="5241496"/>
            <a:ext cx="562743" cy="584775"/>
          </a:xfrm>
          <a:prstGeom prst="rect">
            <a:avLst/>
          </a:prstGeom>
          <a:noFill/>
        </p:spPr>
        <p:txBody>
          <a:bodyPr wrap="square">
            <a:spAutoFit/>
          </a:bodyPr>
          <a:lstStyle/>
          <a:p>
            <a:pPr algn="r"/>
            <a:r>
              <a:rPr lang="en-US" sz="3200" b="1" dirty="0">
                <a:latin typeface="LM Roman 12" panose="00000500000000000000" pitchFamily="50" charset="0"/>
              </a:rPr>
              <a:t>D</a:t>
            </a:r>
            <a:endParaRPr lang="en-US" b="1" dirty="0">
              <a:latin typeface="LM Roman 12" panose="00000500000000000000" pitchFamily="50" charset="0"/>
            </a:endParaRPr>
          </a:p>
        </p:txBody>
      </p:sp>
      <p:sp>
        <p:nvSpPr>
          <p:cNvPr id="2" name="Rectangle 1">
            <a:extLst>
              <a:ext uri="{FF2B5EF4-FFF2-40B4-BE49-F238E27FC236}">
                <a16:creationId xmlns:a16="http://schemas.microsoft.com/office/drawing/2014/main" id="{BCAC1FBC-4D4F-C414-F763-D8966F17F5EE}"/>
              </a:ext>
            </a:extLst>
          </p:cNvPr>
          <p:cNvSpPr/>
          <p:nvPr/>
        </p:nvSpPr>
        <p:spPr>
          <a:xfrm>
            <a:off x="1394460" y="440534"/>
            <a:ext cx="346710" cy="14239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78011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5D9783-DC5E-AE6F-FC15-5E1B20D42388}"/>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BFCF7F05-8CA6-E0CE-709B-9256FB8D7FFF}"/>
              </a:ext>
            </a:extLst>
          </p:cNvPr>
          <p:cNvSpPr>
            <a:spLocks noGrp="1"/>
          </p:cNvSpPr>
          <p:nvPr>
            <p:ph type="title"/>
          </p:nvPr>
        </p:nvSpPr>
        <p:spPr/>
        <p:txBody>
          <a:bodyPr/>
          <a:lstStyle/>
          <a:p>
            <a:r>
              <a:rPr lang="en-US" dirty="0"/>
              <a:t>Fig9 - new</a:t>
            </a:r>
          </a:p>
        </p:txBody>
      </p:sp>
      <p:pic>
        <p:nvPicPr>
          <p:cNvPr id="4" name="Picture 3">
            <a:extLst>
              <a:ext uri="{FF2B5EF4-FFF2-40B4-BE49-F238E27FC236}">
                <a16:creationId xmlns:a16="http://schemas.microsoft.com/office/drawing/2014/main" id="{4C5485BE-7BD8-DE45-9DC7-96F22D53E166}"/>
              </a:ext>
            </a:extLst>
          </p:cNvPr>
          <p:cNvPicPr>
            <a:picLocks noChangeAspect="1"/>
          </p:cNvPicPr>
          <p:nvPr/>
        </p:nvPicPr>
        <p:blipFill>
          <a:blip r:embed="rId2"/>
          <a:stretch>
            <a:fillRect/>
          </a:stretch>
        </p:blipFill>
        <p:spPr>
          <a:xfrm>
            <a:off x="2807970" y="1480624"/>
            <a:ext cx="6576060" cy="4389120"/>
          </a:xfrm>
          <a:prstGeom prst="rect">
            <a:avLst/>
          </a:prstGeom>
        </p:spPr>
      </p:pic>
    </p:spTree>
    <p:extLst>
      <p:ext uri="{BB962C8B-B14F-4D97-AF65-F5344CB8AC3E}">
        <p14:creationId xmlns:p14="http://schemas.microsoft.com/office/powerpoint/2010/main" val="1050811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67B37-FE28-86B4-BD33-DD3298F585E0}"/>
              </a:ext>
            </a:extLst>
          </p:cNvPr>
          <p:cNvSpPr>
            <a:spLocks noGrp="1"/>
          </p:cNvSpPr>
          <p:nvPr>
            <p:ph type="title"/>
          </p:nvPr>
        </p:nvSpPr>
        <p:spPr/>
        <p:txBody>
          <a:bodyPr/>
          <a:lstStyle/>
          <a:p>
            <a:r>
              <a:rPr lang="en-US" dirty="0"/>
              <a:t>Fig 10 (merge previous 9 and 10?)</a:t>
            </a:r>
            <a:br>
              <a:rPr lang="en-US" dirty="0"/>
            </a:br>
            <a:r>
              <a:rPr lang="en-US" dirty="0"/>
              <a:t>relaxed</a:t>
            </a:r>
          </a:p>
        </p:txBody>
      </p:sp>
      <p:pic>
        <p:nvPicPr>
          <p:cNvPr id="6" name="Picture 5">
            <a:extLst>
              <a:ext uri="{FF2B5EF4-FFF2-40B4-BE49-F238E27FC236}">
                <a16:creationId xmlns:a16="http://schemas.microsoft.com/office/drawing/2014/main" id="{D6D8104C-A59D-6406-7D85-B0F7B1D62541}"/>
              </a:ext>
            </a:extLst>
          </p:cNvPr>
          <p:cNvPicPr>
            <a:picLocks noChangeAspect="1"/>
          </p:cNvPicPr>
          <p:nvPr/>
        </p:nvPicPr>
        <p:blipFill>
          <a:blip r:embed="rId2"/>
          <a:stretch>
            <a:fillRect/>
          </a:stretch>
        </p:blipFill>
        <p:spPr>
          <a:xfrm>
            <a:off x="2807970" y="2226847"/>
            <a:ext cx="6576060" cy="3291840"/>
          </a:xfrm>
          <a:prstGeom prst="rect">
            <a:avLst/>
          </a:prstGeom>
        </p:spPr>
      </p:pic>
    </p:spTree>
    <p:extLst>
      <p:ext uri="{BB962C8B-B14F-4D97-AF65-F5344CB8AC3E}">
        <p14:creationId xmlns:p14="http://schemas.microsoft.com/office/powerpoint/2010/main" val="2110602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D151F-38C7-B62C-9AA5-3E7AB80DD624}"/>
              </a:ext>
            </a:extLst>
          </p:cNvPr>
          <p:cNvSpPr>
            <a:spLocks noGrp="1"/>
          </p:cNvSpPr>
          <p:nvPr>
            <p:ph type="title"/>
          </p:nvPr>
        </p:nvSpPr>
        <p:spPr/>
        <p:txBody>
          <a:bodyPr/>
          <a:lstStyle/>
          <a:p>
            <a:r>
              <a:rPr lang="en-US" dirty="0"/>
              <a:t>Fig 11. Refolding prediction </a:t>
            </a:r>
            <a:br>
              <a:rPr lang="en-US" dirty="0"/>
            </a:br>
            <a:r>
              <a:rPr lang="en-US" dirty="0"/>
              <a:t>(mod15 = 2), no Ca</a:t>
            </a:r>
          </a:p>
        </p:txBody>
      </p:sp>
      <p:pic>
        <p:nvPicPr>
          <p:cNvPr id="4" name="Picture 3">
            <a:extLst>
              <a:ext uri="{FF2B5EF4-FFF2-40B4-BE49-F238E27FC236}">
                <a16:creationId xmlns:a16="http://schemas.microsoft.com/office/drawing/2014/main" id="{0C8F8CAD-1AE0-0DE5-6C56-E52C4B8A254B}"/>
              </a:ext>
            </a:extLst>
          </p:cNvPr>
          <p:cNvPicPr>
            <a:picLocks noChangeAspect="1"/>
          </p:cNvPicPr>
          <p:nvPr/>
        </p:nvPicPr>
        <p:blipFill>
          <a:blip r:embed="rId2"/>
          <a:stretch>
            <a:fillRect/>
          </a:stretch>
        </p:blipFill>
        <p:spPr>
          <a:xfrm>
            <a:off x="2807970" y="1783080"/>
            <a:ext cx="6576060" cy="3291840"/>
          </a:xfrm>
          <a:prstGeom prst="rect">
            <a:avLst/>
          </a:prstGeom>
        </p:spPr>
      </p:pic>
    </p:spTree>
    <p:extLst>
      <p:ext uri="{BB962C8B-B14F-4D97-AF65-F5344CB8AC3E}">
        <p14:creationId xmlns:p14="http://schemas.microsoft.com/office/powerpoint/2010/main" val="3300551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D1C61-7868-14C9-BA25-11B26A03F2C9}"/>
              </a:ext>
            </a:extLst>
          </p:cNvPr>
          <p:cNvSpPr>
            <a:spLocks noGrp="1"/>
          </p:cNvSpPr>
          <p:nvPr>
            <p:ph type="title"/>
          </p:nvPr>
        </p:nvSpPr>
        <p:spPr/>
        <p:txBody>
          <a:bodyPr/>
          <a:lstStyle/>
          <a:p>
            <a:r>
              <a:rPr lang="en-US" dirty="0"/>
              <a:t>A1- PEVK knockout</a:t>
            </a:r>
          </a:p>
        </p:txBody>
      </p:sp>
      <p:pic>
        <p:nvPicPr>
          <p:cNvPr id="5" name="Picture 4">
            <a:extLst>
              <a:ext uri="{FF2B5EF4-FFF2-40B4-BE49-F238E27FC236}">
                <a16:creationId xmlns:a16="http://schemas.microsoft.com/office/drawing/2014/main" id="{6E497D9B-8F9F-09C8-6CB1-69166237110A}"/>
              </a:ext>
            </a:extLst>
          </p:cNvPr>
          <p:cNvPicPr>
            <a:picLocks noChangeAspect="1"/>
          </p:cNvPicPr>
          <p:nvPr/>
        </p:nvPicPr>
        <p:blipFill>
          <a:blip r:embed="rId2"/>
          <a:stretch>
            <a:fillRect/>
          </a:stretch>
        </p:blipFill>
        <p:spPr>
          <a:xfrm>
            <a:off x="2807970" y="1234440"/>
            <a:ext cx="6576060" cy="4389120"/>
          </a:xfrm>
          <a:prstGeom prst="rect">
            <a:avLst/>
          </a:prstGeom>
        </p:spPr>
      </p:pic>
    </p:spTree>
    <p:extLst>
      <p:ext uri="{BB962C8B-B14F-4D97-AF65-F5344CB8AC3E}">
        <p14:creationId xmlns:p14="http://schemas.microsoft.com/office/powerpoint/2010/main" val="30440451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92E07-A1AD-8D3E-F623-1D922C760EEC}"/>
              </a:ext>
            </a:extLst>
          </p:cNvPr>
          <p:cNvSpPr>
            <a:spLocks noGrp="1"/>
          </p:cNvSpPr>
          <p:nvPr>
            <p:ph type="title"/>
          </p:nvPr>
        </p:nvSpPr>
        <p:spPr/>
        <p:txBody>
          <a:bodyPr>
            <a:normAutofit fontScale="90000"/>
          </a:bodyPr>
          <a:lstStyle/>
          <a:p>
            <a:r>
              <a:rPr lang="en-US" dirty="0"/>
              <a:t>Parameter selection – how to explain?</a:t>
            </a:r>
            <a:br>
              <a:rPr lang="en-US" dirty="0"/>
            </a:br>
            <a:r>
              <a:rPr lang="en-US" sz="2200" dirty="0"/>
              <a:t>Selecting parameter subset and attempting to fit low calcium (6.2) based on high calcium (4.4). If successful, repeat with one removed parameter. If not successful (cost over 0.4), go back and remove a different parameter instead. Then sort by lowest </a:t>
            </a:r>
            <a:r>
              <a:rPr lang="en-US" sz="2200" dirty="0" err="1"/>
              <a:t>paramer</a:t>
            </a:r>
            <a:r>
              <a:rPr lang="en-US" sz="2200" dirty="0"/>
              <a:t> number and lowest cost.</a:t>
            </a:r>
            <a:endParaRPr lang="en-US" dirty="0"/>
          </a:p>
        </p:txBody>
      </p:sp>
      <p:sp>
        <p:nvSpPr>
          <p:cNvPr id="3" name="Content Placeholder 2">
            <a:extLst>
              <a:ext uri="{FF2B5EF4-FFF2-40B4-BE49-F238E27FC236}">
                <a16:creationId xmlns:a16="http://schemas.microsoft.com/office/drawing/2014/main" id="{7E4BB4F7-B0E8-0A39-4CB8-F39E4082654E}"/>
              </a:ext>
            </a:extLst>
          </p:cNvPr>
          <p:cNvSpPr>
            <a:spLocks noGrp="1"/>
          </p:cNvSpPr>
          <p:nvPr>
            <p:ph idx="4294967295"/>
          </p:nvPr>
        </p:nvSpPr>
        <p:spPr>
          <a:xfrm>
            <a:off x="0" y="1825625"/>
            <a:ext cx="10515600" cy="5032375"/>
          </a:xfrm>
        </p:spPr>
        <p:txBody>
          <a:bodyPr numCol="2">
            <a:normAutofit lnSpcReduction="10000"/>
          </a:bodyPr>
          <a:lstStyle/>
          <a:p>
            <a:pPr marL="0" indent="0">
              <a:buNone/>
            </a:pPr>
            <a:r>
              <a:rPr lang="en-US" sz="1000" dirty="0"/>
              <a:t>Combination 1: </a:t>
            </a:r>
            <a:r>
              <a:rPr lang="en-US" sz="1000" dirty="0" err="1"/>
              <a:t>ModSel</a:t>
            </a:r>
            <a:r>
              <a:rPr lang="en-US" sz="1000" dirty="0"/>
              <a:t> = [4 8 9 ], </a:t>
            </a:r>
            <a:r>
              <a:rPr lang="en-US" sz="1000" dirty="0" err="1"/>
              <a:t>NumElements</a:t>
            </a:r>
            <a:r>
              <a:rPr lang="en-US" sz="1000" dirty="0"/>
              <a:t> = 3, Cost = 0.719</a:t>
            </a:r>
          </a:p>
          <a:p>
            <a:pPr marL="0" indent="0">
              <a:buNone/>
            </a:pPr>
            <a:r>
              <a:rPr lang="en-US" sz="1000" dirty="0"/>
              <a:t>Combination 2: </a:t>
            </a:r>
            <a:r>
              <a:rPr lang="en-US" sz="1000" dirty="0" err="1"/>
              <a:t>ModSel</a:t>
            </a:r>
            <a:r>
              <a:rPr lang="en-US" sz="1000" dirty="0"/>
              <a:t> = [4 7 9 ], </a:t>
            </a:r>
            <a:r>
              <a:rPr lang="en-US" sz="1000" dirty="0" err="1"/>
              <a:t>NumElements</a:t>
            </a:r>
            <a:r>
              <a:rPr lang="en-US" sz="1000" dirty="0"/>
              <a:t> = 3, Cost = 0.721</a:t>
            </a:r>
          </a:p>
          <a:p>
            <a:pPr marL="0" indent="0">
              <a:buNone/>
            </a:pPr>
            <a:r>
              <a:rPr lang="en-US" sz="1000" dirty="0"/>
              <a:t>Combination 3: </a:t>
            </a:r>
            <a:r>
              <a:rPr lang="en-US" sz="1000" dirty="0" err="1"/>
              <a:t>ModSel</a:t>
            </a:r>
            <a:r>
              <a:rPr lang="en-US" sz="1000" dirty="0"/>
              <a:t> = [6 7 9 ], </a:t>
            </a:r>
            <a:r>
              <a:rPr lang="en-US" sz="1000" dirty="0" err="1"/>
              <a:t>NumElements</a:t>
            </a:r>
            <a:r>
              <a:rPr lang="en-US" sz="1000" dirty="0"/>
              <a:t> = 3, Cost = 1.461</a:t>
            </a:r>
          </a:p>
          <a:p>
            <a:pPr marL="0" indent="0">
              <a:buNone/>
            </a:pPr>
            <a:r>
              <a:rPr lang="en-US" sz="1000" dirty="0"/>
              <a:t>Combination 4: </a:t>
            </a:r>
            <a:r>
              <a:rPr lang="en-US" sz="1000" dirty="0" err="1"/>
              <a:t>ModSel</a:t>
            </a:r>
            <a:r>
              <a:rPr lang="en-US" sz="1000" dirty="0"/>
              <a:t> = [3 5 9 ], </a:t>
            </a:r>
            <a:r>
              <a:rPr lang="en-US" sz="1000" dirty="0" err="1"/>
              <a:t>NumElements</a:t>
            </a:r>
            <a:r>
              <a:rPr lang="en-US" sz="1000" dirty="0"/>
              <a:t> = 3, Cost = 1.970</a:t>
            </a:r>
          </a:p>
          <a:p>
            <a:pPr marL="0" indent="0">
              <a:buNone/>
            </a:pPr>
            <a:r>
              <a:rPr lang="en-US" sz="1000" dirty="0"/>
              <a:t>Combination 5: </a:t>
            </a:r>
            <a:r>
              <a:rPr lang="en-US" sz="1000" dirty="0" err="1"/>
              <a:t>ModSel</a:t>
            </a:r>
            <a:r>
              <a:rPr lang="en-US" sz="1000" dirty="0"/>
              <a:t> = [3 7 9 ], </a:t>
            </a:r>
            <a:r>
              <a:rPr lang="en-US" sz="1000" dirty="0" err="1"/>
              <a:t>NumElements</a:t>
            </a:r>
            <a:r>
              <a:rPr lang="en-US" sz="1000" dirty="0"/>
              <a:t> = 3, Cost = 2.005</a:t>
            </a:r>
          </a:p>
          <a:p>
            <a:pPr marL="0" indent="0">
              <a:buNone/>
            </a:pPr>
            <a:r>
              <a:rPr lang="en-US" sz="1000" dirty="0"/>
              <a:t>Combination 6: </a:t>
            </a:r>
            <a:r>
              <a:rPr lang="en-US" sz="1000" dirty="0" err="1"/>
              <a:t>ModSel</a:t>
            </a:r>
            <a:r>
              <a:rPr lang="en-US" sz="1000" dirty="0"/>
              <a:t> = [3 8 9 ], </a:t>
            </a:r>
            <a:r>
              <a:rPr lang="en-US" sz="1000" dirty="0" err="1"/>
              <a:t>NumElements</a:t>
            </a:r>
            <a:r>
              <a:rPr lang="en-US" sz="1000" dirty="0"/>
              <a:t> = 3, Cost = 2.082</a:t>
            </a:r>
          </a:p>
          <a:p>
            <a:pPr marL="0" indent="0">
              <a:buNone/>
            </a:pPr>
            <a:r>
              <a:rPr lang="en-US" sz="1000" dirty="0"/>
              <a:t>Combination 7: </a:t>
            </a:r>
            <a:r>
              <a:rPr lang="en-US" sz="1000" dirty="0" err="1"/>
              <a:t>ModSel</a:t>
            </a:r>
            <a:r>
              <a:rPr lang="en-US" sz="1000" dirty="0"/>
              <a:t> = [3 4 7 ], </a:t>
            </a:r>
            <a:r>
              <a:rPr lang="en-US" sz="1000" dirty="0" err="1"/>
              <a:t>NumElements</a:t>
            </a:r>
            <a:r>
              <a:rPr lang="en-US" sz="1000" dirty="0"/>
              <a:t> = 3, Cost = 2.698</a:t>
            </a:r>
          </a:p>
          <a:p>
            <a:pPr marL="0" indent="0">
              <a:buNone/>
            </a:pPr>
            <a:r>
              <a:rPr lang="en-US" sz="1000" dirty="0"/>
              <a:t>Combination 8: </a:t>
            </a:r>
            <a:r>
              <a:rPr lang="en-US" sz="1000" dirty="0" err="1"/>
              <a:t>ModSel</a:t>
            </a:r>
            <a:r>
              <a:rPr lang="en-US" sz="1000" dirty="0"/>
              <a:t> = [3 5 8 ], </a:t>
            </a:r>
            <a:r>
              <a:rPr lang="en-US" sz="1000" dirty="0" err="1"/>
              <a:t>NumElements</a:t>
            </a:r>
            <a:r>
              <a:rPr lang="en-US" sz="1000" dirty="0"/>
              <a:t> = 3, Cost = 3.262</a:t>
            </a:r>
          </a:p>
          <a:p>
            <a:pPr marL="0" indent="0">
              <a:buNone/>
            </a:pPr>
            <a:r>
              <a:rPr lang="en-US" sz="1000" dirty="0"/>
              <a:t>Combination 9: </a:t>
            </a:r>
            <a:r>
              <a:rPr lang="en-US" sz="1000" dirty="0" err="1"/>
              <a:t>ModSel</a:t>
            </a:r>
            <a:r>
              <a:rPr lang="en-US" sz="1000" dirty="0"/>
              <a:t> = [3 5 7 ], </a:t>
            </a:r>
            <a:r>
              <a:rPr lang="en-US" sz="1000" dirty="0" err="1"/>
              <a:t>NumElements</a:t>
            </a:r>
            <a:r>
              <a:rPr lang="en-US" sz="1000" dirty="0"/>
              <a:t> = 3, Cost = 3.315</a:t>
            </a:r>
          </a:p>
          <a:p>
            <a:pPr marL="0" indent="0">
              <a:buNone/>
            </a:pPr>
            <a:r>
              <a:rPr lang="en-US" sz="1000" dirty="0"/>
              <a:t>Combination 10: </a:t>
            </a:r>
            <a:r>
              <a:rPr lang="en-US" sz="1000" dirty="0" err="1"/>
              <a:t>ModSel</a:t>
            </a:r>
            <a:r>
              <a:rPr lang="en-US" sz="1000" dirty="0"/>
              <a:t> = [4 6 9 ], </a:t>
            </a:r>
            <a:r>
              <a:rPr lang="en-US" sz="1000" dirty="0" err="1"/>
              <a:t>NumElements</a:t>
            </a:r>
            <a:r>
              <a:rPr lang="en-US" sz="1000" dirty="0"/>
              <a:t> = 3, Cost = 9.986</a:t>
            </a:r>
          </a:p>
          <a:p>
            <a:pPr marL="0" indent="0">
              <a:buNone/>
            </a:pPr>
            <a:r>
              <a:rPr lang="en-US" sz="1000" dirty="0"/>
              <a:t>Combination 11: </a:t>
            </a:r>
            <a:r>
              <a:rPr lang="en-US" sz="1000" dirty="0" err="1"/>
              <a:t>ModSel</a:t>
            </a:r>
            <a:r>
              <a:rPr lang="en-US" sz="1000" dirty="0"/>
              <a:t> = [3 4 9 ], </a:t>
            </a:r>
            <a:r>
              <a:rPr lang="en-US" sz="1000" dirty="0" err="1"/>
              <a:t>NumElements</a:t>
            </a:r>
            <a:r>
              <a:rPr lang="en-US" sz="1000" dirty="0"/>
              <a:t> = 3, Cost = 10.016</a:t>
            </a:r>
          </a:p>
          <a:p>
            <a:pPr marL="0" indent="0">
              <a:buNone/>
            </a:pPr>
            <a:r>
              <a:rPr lang="en-US" sz="1000" dirty="0"/>
              <a:t>Combination 12: </a:t>
            </a:r>
            <a:r>
              <a:rPr lang="en-US" sz="1000" dirty="0" err="1"/>
              <a:t>ModSel</a:t>
            </a:r>
            <a:r>
              <a:rPr lang="en-US" sz="1000" dirty="0"/>
              <a:t> = [4 6 7 ], </a:t>
            </a:r>
            <a:r>
              <a:rPr lang="en-US" sz="1000" dirty="0" err="1"/>
              <a:t>NumElements</a:t>
            </a:r>
            <a:r>
              <a:rPr lang="en-US" sz="1000" dirty="0"/>
              <a:t> = 3, Cost = 10.452</a:t>
            </a:r>
          </a:p>
          <a:p>
            <a:pPr marL="0" indent="0">
              <a:buNone/>
            </a:pPr>
            <a:r>
              <a:rPr lang="en-US" sz="1000" dirty="0"/>
              <a:t>Combination 13: </a:t>
            </a:r>
            <a:r>
              <a:rPr lang="en-US" sz="1000" dirty="0" err="1"/>
              <a:t>ModSel</a:t>
            </a:r>
            <a:r>
              <a:rPr lang="en-US" sz="1000" dirty="0"/>
              <a:t> = [3 4 8 ], </a:t>
            </a:r>
            <a:r>
              <a:rPr lang="en-US" sz="1000" dirty="0" err="1"/>
              <a:t>NumElements</a:t>
            </a:r>
            <a:r>
              <a:rPr lang="en-US" sz="1000" dirty="0"/>
              <a:t> = 3, Cost = 11.625</a:t>
            </a:r>
          </a:p>
          <a:p>
            <a:pPr marL="0" indent="0">
              <a:buNone/>
            </a:pPr>
            <a:r>
              <a:rPr lang="en-US" sz="1000" dirty="0"/>
              <a:t>Combination 14: </a:t>
            </a:r>
            <a:r>
              <a:rPr lang="en-US" sz="1000" dirty="0" err="1"/>
              <a:t>ModSel</a:t>
            </a:r>
            <a:r>
              <a:rPr lang="en-US" sz="1000" dirty="0"/>
              <a:t> = [5 8 9 ], </a:t>
            </a:r>
            <a:r>
              <a:rPr lang="en-US" sz="1000" dirty="0" err="1"/>
              <a:t>NumElements</a:t>
            </a:r>
            <a:r>
              <a:rPr lang="en-US" sz="1000" dirty="0"/>
              <a:t> = 3, Cost = 17.875</a:t>
            </a:r>
          </a:p>
          <a:p>
            <a:pPr marL="0" indent="0">
              <a:buNone/>
            </a:pPr>
            <a:r>
              <a:rPr lang="en-US" sz="1000" dirty="0"/>
              <a:t>Combination 15: </a:t>
            </a:r>
            <a:r>
              <a:rPr lang="en-US" sz="1000" dirty="0" err="1"/>
              <a:t>ModSel</a:t>
            </a:r>
            <a:r>
              <a:rPr lang="en-US" sz="1000" dirty="0"/>
              <a:t> = [5 7 9 ], </a:t>
            </a:r>
            <a:r>
              <a:rPr lang="en-US" sz="1000" dirty="0" err="1"/>
              <a:t>NumElements</a:t>
            </a:r>
            <a:r>
              <a:rPr lang="en-US" sz="1000" dirty="0"/>
              <a:t> = 3, Cost = 22.336</a:t>
            </a:r>
          </a:p>
          <a:p>
            <a:pPr marL="0" indent="0">
              <a:buNone/>
            </a:pPr>
            <a:r>
              <a:rPr lang="en-US" sz="1000" b="1" dirty="0">
                <a:solidFill>
                  <a:srgbClr val="FF0000"/>
                </a:solidFill>
              </a:rPr>
              <a:t>Combination 16: </a:t>
            </a:r>
            <a:r>
              <a:rPr lang="en-US" sz="1000" b="1" dirty="0" err="1">
                <a:solidFill>
                  <a:srgbClr val="FF0000"/>
                </a:solidFill>
              </a:rPr>
              <a:t>ModSel</a:t>
            </a:r>
            <a:r>
              <a:rPr lang="en-US" sz="1000" b="1" dirty="0">
                <a:solidFill>
                  <a:srgbClr val="FF0000"/>
                </a:solidFill>
              </a:rPr>
              <a:t> = [4 6 7 9 ], </a:t>
            </a:r>
            <a:r>
              <a:rPr lang="en-US" sz="1000" b="1" dirty="0" err="1">
                <a:solidFill>
                  <a:srgbClr val="FF0000"/>
                </a:solidFill>
              </a:rPr>
              <a:t>NumElements</a:t>
            </a:r>
            <a:r>
              <a:rPr lang="en-US" sz="1000" b="1" dirty="0">
                <a:solidFill>
                  <a:srgbClr val="FF0000"/>
                </a:solidFill>
              </a:rPr>
              <a:t> = 4, Cost = 0.329</a:t>
            </a:r>
          </a:p>
          <a:p>
            <a:pPr marL="0" indent="0">
              <a:buNone/>
            </a:pPr>
            <a:r>
              <a:rPr lang="en-US" sz="1000" dirty="0"/>
              <a:t>Combination 17: </a:t>
            </a:r>
            <a:r>
              <a:rPr lang="en-US" sz="1000" dirty="0" err="1"/>
              <a:t>ModSel</a:t>
            </a:r>
            <a:r>
              <a:rPr lang="en-US" sz="1000" dirty="0"/>
              <a:t> = [3 4 8 9 ], </a:t>
            </a:r>
            <a:r>
              <a:rPr lang="en-US" sz="1000" dirty="0" err="1"/>
              <a:t>NumElements</a:t>
            </a:r>
            <a:r>
              <a:rPr lang="en-US" sz="1000" dirty="0"/>
              <a:t> = 4, Cost = 0.361</a:t>
            </a:r>
          </a:p>
          <a:p>
            <a:pPr marL="0" indent="0">
              <a:buNone/>
            </a:pPr>
            <a:r>
              <a:rPr lang="en-US" sz="1000" dirty="0"/>
              <a:t>Combination 18: </a:t>
            </a:r>
            <a:r>
              <a:rPr lang="en-US" sz="1000" dirty="0" err="1"/>
              <a:t>ModSel</a:t>
            </a:r>
            <a:r>
              <a:rPr lang="en-US" sz="1000" dirty="0"/>
              <a:t> = [3 4 7 9 ], </a:t>
            </a:r>
            <a:r>
              <a:rPr lang="en-US" sz="1000" dirty="0" err="1"/>
              <a:t>NumElements</a:t>
            </a:r>
            <a:r>
              <a:rPr lang="en-US" sz="1000" dirty="0"/>
              <a:t> = 4, Cost = 0.371</a:t>
            </a:r>
          </a:p>
          <a:p>
            <a:pPr marL="0" indent="0">
              <a:buNone/>
            </a:pPr>
            <a:r>
              <a:rPr lang="en-US" sz="1000" dirty="0"/>
              <a:t>Combination 19: </a:t>
            </a:r>
            <a:r>
              <a:rPr lang="en-US" sz="1000" dirty="0" err="1"/>
              <a:t>ModSel</a:t>
            </a:r>
            <a:r>
              <a:rPr lang="en-US" sz="1000" dirty="0"/>
              <a:t> = [3 5 7 9 ], </a:t>
            </a:r>
            <a:r>
              <a:rPr lang="en-US" sz="1000" dirty="0" err="1"/>
              <a:t>NumElements</a:t>
            </a:r>
            <a:r>
              <a:rPr lang="en-US" sz="1000" dirty="0"/>
              <a:t> = 4, Cost = 0.391</a:t>
            </a:r>
          </a:p>
          <a:p>
            <a:pPr marL="0" indent="0">
              <a:buNone/>
            </a:pPr>
            <a:r>
              <a:rPr lang="en-US" sz="1000" dirty="0"/>
              <a:t>Combination 20: </a:t>
            </a:r>
            <a:r>
              <a:rPr lang="en-US" sz="1000" dirty="0" err="1"/>
              <a:t>ModSel</a:t>
            </a:r>
            <a:r>
              <a:rPr lang="en-US" sz="1000" dirty="0"/>
              <a:t> = [3 5 8 9 ], </a:t>
            </a:r>
            <a:r>
              <a:rPr lang="en-US" sz="1000" dirty="0" err="1"/>
              <a:t>NumElements</a:t>
            </a:r>
            <a:r>
              <a:rPr lang="en-US" sz="1000" dirty="0"/>
              <a:t> = 4, Cost = 0.394</a:t>
            </a:r>
          </a:p>
          <a:p>
            <a:pPr marL="0" indent="0">
              <a:buNone/>
            </a:pPr>
            <a:r>
              <a:rPr lang="en-US" sz="1000" dirty="0"/>
              <a:t>Combination 21: </a:t>
            </a:r>
            <a:r>
              <a:rPr lang="en-US" sz="1000" dirty="0" err="1"/>
              <a:t>ModSel</a:t>
            </a:r>
            <a:r>
              <a:rPr lang="en-US" sz="1000" dirty="0"/>
              <a:t> = [4 5 7 9 ], </a:t>
            </a:r>
            <a:r>
              <a:rPr lang="en-US" sz="1000" dirty="0" err="1"/>
              <a:t>NumElements</a:t>
            </a:r>
            <a:r>
              <a:rPr lang="en-US" sz="1000" dirty="0"/>
              <a:t> = 4, Cost = 0.403</a:t>
            </a:r>
          </a:p>
          <a:p>
            <a:pPr marL="0" indent="0">
              <a:buNone/>
            </a:pPr>
            <a:r>
              <a:rPr lang="en-US" sz="1000" dirty="0"/>
              <a:t>Combination 22: </a:t>
            </a:r>
            <a:r>
              <a:rPr lang="en-US" sz="1000" dirty="0" err="1"/>
              <a:t>ModSel</a:t>
            </a:r>
            <a:r>
              <a:rPr lang="en-US" sz="1000" dirty="0"/>
              <a:t> = [4 5 8 9 ], </a:t>
            </a:r>
            <a:r>
              <a:rPr lang="en-US" sz="1000" dirty="0" err="1"/>
              <a:t>NumElements</a:t>
            </a:r>
            <a:r>
              <a:rPr lang="en-US" sz="1000" dirty="0"/>
              <a:t> = 4, Cost = 0.438</a:t>
            </a:r>
          </a:p>
          <a:p>
            <a:pPr marL="0" indent="0">
              <a:buNone/>
            </a:pPr>
            <a:r>
              <a:rPr lang="en-US" sz="1000" dirty="0"/>
              <a:t>Combination 23: </a:t>
            </a:r>
            <a:r>
              <a:rPr lang="en-US" sz="1000" dirty="0" err="1"/>
              <a:t>ModSel</a:t>
            </a:r>
            <a:r>
              <a:rPr lang="en-US" sz="1000" dirty="0"/>
              <a:t> = [3 6 7 9 ], </a:t>
            </a:r>
            <a:r>
              <a:rPr lang="en-US" sz="1000" dirty="0" err="1"/>
              <a:t>NumElements</a:t>
            </a:r>
            <a:r>
              <a:rPr lang="en-US" sz="1000" dirty="0"/>
              <a:t> = 4, Cost = 0.548</a:t>
            </a:r>
          </a:p>
          <a:p>
            <a:pPr marL="0" indent="0">
              <a:buNone/>
            </a:pPr>
            <a:r>
              <a:rPr lang="en-US" sz="1000" dirty="0"/>
              <a:t>Combination 24: </a:t>
            </a:r>
            <a:r>
              <a:rPr lang="en-US" sz="1000" dirty="0" err="1"/>
              <a:t>ModSel</a:t>
            </a:r>
            <a:r>
              <a:rPr lang="en-US" sz="1000" dirty="0"/>
              <a:t> = [3 6 8 9 ], </a:t>
            </a:r>
            <a:r>
              <a:rPr lang="en-US" sz="1000" dirty="0" err="1"/>
              <a:t>NumElements</a:t>
            </a:r>
            <a:r>
              <a:rPr lang="en-US" sz="1000" dirty="0"/>
              <a:t> = 4, Cost = 0.621</a:t>
            </a:r>
          </a:p>
          <a:p>
            <a:pPr marL="0" indent="0">
              <a:buNone/>
            </a:pPr>
            <a:r>
              <a:rPr lang="en-US" sz="1000" dirty="0"/>
              <a:t>Combination 25: </a:t>
            </a:r>
            <a:r>
              <a:rPr lang="en-US" sz="1000" dirty="0" err="1"/>
              <a:t>ModSel</a:t>
            </a:r>
            <a:r>
              <a:rPr lang="en-US" sz="1000" dirty="0"/>
              <a:t> = [4 7 8 9 ], </a:t>
            </a:r>
            <a:r>
              <a:rPr lang="en-US" sz="1000" dirty="0" err="1"/>
              <a:t>NumElements</a:t>
            </a:r>
            <a:r>
              <a:rPr lang="en-US" sz="1000" dirty="0"/>
              <a:t> = 4, Cost = 0.669</a:t>
            </a:r>
          </a:p>
          <a:p>
            <a:pPr marL="0" indent="0">
              <a:buNone/>
            </a:pPr>
            <a:r>
              <a:rPr lang="en-US" sz="1000" dirty="0"/>
              <a:t>Combination 26: </a:t>
            </a:r>
            <a:r>
              <a:rPr lang="en-US" sz="1000" dirty="0" err="1"/>
              <a:t>ModSel</a:t>
            </a:r>
            <a:r>
              <a:rPr lang="en-US" sz="1000" dirty="0"/>
              <a:t> = [3 4 5 9 ], </a:t>
            </a:r>
            <a:r>
              <a:rPr lang="en-US" sz="1000" dirty="0" err="1"/>
              <a:t>NumElements</a:t>
            </a:r>
            <a:r>
              <a:rPr lang="en-US" sz="1000" dirty="0"/>
              <a:t> = 4, Cost = 0.857</a:t>
            </a:r>
          </a:p>
          <a:p>
            <a:pPr marL="0" indent="0">
              <a:buNone/>
            </a:pPr>
            <a:r>
              <a:rPr lang="en-US" sz="1000" dirty="0"/>
              <a:t>Combination 27: </a:t>
            </a:r>
            <a:r>
              <a:rPr lang="en-US" sz="1000" dirty="0" err="1"/>
              <a:t>ModSel</a:t>
            </a:r>
            <a:r>
              <a:rPr lang="en-US" sz="1000" dirty="0"/>
              <a:t> = [6 7 8 9 ], </a:t>
            </a:r>
            <a:r>
              <a:rPr lang="en-US" sz="1000" dirty="0" err="1"/>
              <a:t>NumElements</a:t>
            </a:r>
            <a:r>
              <a:rPr lang="en-US" sz="1000" dirty="0"/>
              <a:t> = 4, Cost = 1.445</a:t>
            </a:r>
          </a:p>
          <a:p>
            <a:pPr marL="0" indent="0">
              <a:buNone/>
            </a:pPr>
            <a:r>
              <a:rPr lang="en-US" sz="1000" dirty="0"/>
              <a:t>Combination 28: </a:t>
            </a:r>
            <a:r>
              <a:rPr lang="en-US" sz="1000" dirty="0" err="1"/>
              <a:t>ModSel</a:t>
            </a:r>
            <a:r>
              <a:rPr lang="en-US" sz="1000" dirty="0"/>
              <a:t> = [3 4 6 8 ], </a:t>
            </a:r>
            <a:r>
              <a:rPr lang="en-US" sz="1000" dirty="0" err="1"/>
              <a:t>NumElements</a:t>
            </a:r>
            <a:r>
              <a:rPr lang="en-US" sz="1000" dirty="0"/>
              <a:t> = 4, Cost = 1.452</a:t>
            </a:r>
          </a:p>
          <a:p>
            <a:pPr marL="0" indent="0">
              <a:buNone/>
            </a:pPr>
            <a:r>
              <a:rPr lang="en-US" sz="1000" dirty="0"/>
              <a:t>Combination 29: </a:t>
            </a:r>
            <a:r>
              <a:rPr lang="en-US" sz="1000" dirty="0" err="1"/>
              <a:t>ModSel</a:t>
            </a:r>
            <a:r>
              <a:rPr lang="en-US" sz="1000" dirty="0"/>
              <a:t> = [5 6 7 9 ], </a:t>
            </a:r>
            <a:r>
              <a:rPr lang="en-US" sz="1000" dirty="0" err="1"/>
              <a:t>NumElements</a:t>
            </a:r>
            <a:r>
              <a:rPr lang="en-US" sz="1000" dirty="0"/>
              <a:t> = 4, Cost = 1.903</a:t>
            </a:r>
          </a:p>
          <a:p>
            <a:pPr marL="0" indent="0">
              <a:buNone/>
            </a:pPr>
            <a:r>
              <a:rPr lang="en-US" sz="1000" dirty="0"/>
              <a:t>Combination 30: </a:t>
            </a:r>
            <a:r>
              <a:rPr lang="en-US" sz="1000" dirty="0" err="1"/>
              <a:t>ModSel</a:t>
            </a:r>
            <a:r>
              <a:rPr lang="en-US" sz="1000" dirty="0"/>
              <a:t> = [3 7 8 9 ], </a:t>
            </a:r>
            <a:r>
              <a:rPr lang="en-US" sz="1000" dirty="0" err="1"/>
              <a:t>NumElements</a:t>
            </a:r>
            <a:r>
              <a:rPr lang="en-US" sz="1000" dirty="0"/>
              <a:t> = 4, Cost = 2.053</a:t>
            </a:r>
          </a:p>
          <a:p>
            <a:pPr marL="0" indent="0">
              <a:buNone/>
            </a:pPr>
            <a:r>
              <a:rPr lang="en-US" sz="1000" dirty="0"/>
              <a:t>Combination 31: </a:t>
            </a:r>
            <a:r>
              <a:rPr lang="en-US" sz="1000" dirty="0" err="1"/>
              <a:t>ModSel</a:t>
            </a:r>
            <a:r>
              <a:rPr lang="en-US" sz="1000" dirty="0"/>
              <a:t> = [3 4 6 7 ], </a:t>
            </a:r>
            <a:r>
              <a:rPr lang="en-US" sz="1000" dirty="0" err="1"/>
              <a:t>NumElements</a:t>
            </a:r>
            <a:r>
              <a:rPr lang="en-US" sz="1000" dirty="0"/>
              <a:t> = 4, Cost = 2.136</a:t>
            </a:r>
          </a:p>
          <a:p>
            <a:pPr marL="0" indent="0">
              <a:buNone/>
            </a:pPr>
            <a:r>
              <a:rPr lang="en-US" sz="1000" dirty="0"/>
              <a:t>Combination 32: </a:t>
            </a:r>
            <a:r>
              <a:rPr lang="en-US" sz="1000" dirty="0" err="1"/>
              <a:t>ModSel</a:t>
            </a:r>
            <a:r>
              <a:rPr lang="en-US" sz="1000" dirty="0"/>
              <a:t> = [4 5 6 9 ], </a:t>
            </a:r>
            <a:r>
              <a:rPr lang="en-US" sz="1000" dirty="0" err="1"/>
              <a:t>NumElements</a:t>
            </a:r>
            <a:r>
              <a:rPr lang="en-US" sz="1000" dirty="0"/>
              <a:t> = 4, Cost = 2.193</a:t>
            </a:r>
          </a:p>
          <a:p>
            <a:pPr marL="0" indent="0">
              <a:buNone/>
            </a:pPr>
            <a:r>
              <a:rPr lang="en-US" sz="1000" dirty="0"/>
              <a:t>Combination 33: </a:t>
            </a:r>
            <a:r>
              <a:rPr lang="en-US" sz="1000" dirty="0" err="1"/>
              <a:t>ModSel</a:t>
            </a:r>
            <a:r>
              <a:rPr lang="en-US" sz="1000" dirty="0"/>
              <a:t> = [5 7 8 9 ], </a:t>
            </a:r>
            <a:r>
              <a:rPr lang="en-US" sz="1000" dirty="0" err="1"/>
              <a:t>NumElements</a:t>
            </a:r>
            <a:r>
              <a:rPr lang="en-US" sz="1000" dirty="0"/>
              <a:t> = 4, Cost = 2.520</a:t>
            </a:r>
          </a:p>
          <a:p>
            <a:pPr marL="0" indent="0">
              <a:buNone/>
            </a:pPr>
            <a:r>
              <a:rPr lang="en-US" sz="1000" dirty="0"/>
              <a:t>Combination 34: </a:t>
            </a:r>
            <a:r>
              <a:rPr lang="en-US" sz="1000" dirty="0" err="1"/>
              <a:t>ModSel</a:t>
            </a:r>
            <a:r>
              <a:rPr lang="en-US" sz="1000" dirty="0"/>
              <a:t> = [3 4 5 7 ], </a:t>
            </a:r>
            <a:r>
              <a:rPr lang="en-US" sz="1000" dirty="0" err="1"/>
              <a:t>NumElements</a:t>
            </a:r>
            <a:r>
              <a:rPr lang="en-US" sz="1000" dirty="0"/>
              <a:t> = 4, Cost = 2.642</a:t>
            </a:r>
          </a:p>
          <a:p>
            <a:pPr marL="0" indent="0">
              <a:buNone/>
            </a:pPr>
            <a:r>
              <a:rPr lang="en-US" sz="1000" dirty="0"/>
              <a:t>Combination 35: </a:t>
            </a:r>
            <a:r>
              <a:rPr lang="en-US" sz="1000" dirty="0" err="1"/>
              <a:t>ModSel</a:t>
            </a:r>
            <a:r>
              <a:rPr lang="en-US" sz="1000" dirty="0"/>
              <a:t> = [3 4 7 8 ], </a:t>
            </a:r>
            <a:r>
              <a:rPr lang="en-US" sz="1000" dirty="0" err="1"/>
              <a:t>NumElements</a:t>
            </a:r>
            <a:r>
              <a:rPr lang="en-US" sz="1000" dirty="0"/>
              <a:t> = 4, Cost = 2.656</a:t>
            </a:r>
          </a:p>
          <a:p>
            <a:pPr marL="0" indent="0">
              <a:buNone/>
            </a:pPr>
            <a:r>
              <a:rPr lang="en-US" sz="1000" dirty="0"/>
              <a:t>Combination 36: </a:t>
            </a:r>
            <a:r>
              <a:rPr lang="en-US" sz="1000" dirty="0" err="1"/>
              <a:t>ModSel</a:t>
            </a:r>
            <a:r>
              <a:rPr lang="en-US" sz="1000" dirty="0"/>
              <a:t> = [3 5 7 8 ], </a:t>
            </a:r>
            <a:r>
              <a:rPr lang="en-US" sz="1000" dirty="0" err="1"/>
              <a:t>NumElements</a:t>
            </a:r>
            <a:r>
              <a:rPr lang="en-US" sz="1000" dirty="0"/>
              <a:t> = 4, Cost = 3.263</a:t>
            </a:r>
          </a:p>
          <a:p>
            <a:pPr marL="0" indent="0">
              <a:buNone/>
            </a:pPr>
            <a:r>
              <a:rPr lang="en-US" sz="1000" dirty="0"/>
              <a:t>Combination 37: </a:t>
            </a:r>
            <a:r>
              <a:rPr lang="en-US" sz="1000" dirty="0" err="1"/>
              <a:t>ModSel</a:t>
            </a:r>
            <a:r>
              <a:rPr lang="en-US" sz="1000" dirty="0"/>
              <a:t> = [3 4 6 9 ], </a:t>
            </a:r>
            <a:r>
              <a:rPr lang="en-US" sz="1000" dirty="0" err="1"/>
              <a:t>NumElements</a:t>
            </a:r>
            <a:r>
              <a:rPr lang="en-US" sz="1000" dirty="0"/>
              <a:t> = 4, Cost = 10.047</a:t>
            </a:r>
          </a:p>
          <a:p>
            <a:pPr marL="0" indent="0">
              <a:buNone/>
            </a:pPr>
            <a:r>
              <a:rPr lang="en-US" sz="1000" dirty="0"/>
              <a:t>…</a:t>
            </a:r>
          </a:p>
          <a:p>
            <a:pPr marL="0" indent="0">
              <a:buNone/>
            </a:pPr>
            <a:r>
              <a:rPr lang="en-US" sz="1000" dirty="0"/>
              <a:t>Combination 71: </a:t>
            </a:r>
            <a:r>
              <a:rPr lang="en-US" sz="1000" dirty="0" err="1"/>
              <a:t>ModSel</a:t>
            </a:r>
            <a:r>
              <a:rPr lang="en-US" sz="1000" dirty="0"/>
              <a:t> = [3 4 5 6 7 8 9 ], </a:t>
            </a:r>
            <a:r>
              <a:rPr lang="en-US" sz="1000" dirty="0" err="1"/>
              <a:t>NumElements</a:t>
            </a:r>
            <a:r>
              <a:rPr lang="en-US" sz="1000" dirty="0"/>
              <a:t> = 7, Cost = 0.364</a:t>
            </a:r>
          </a:p>
        </p:txBody>
      </p:sp>
    </p:spTree>
    <p:extLst>
      <p:ext uri="{BB962C8B-B14F-4D97-AF65-F5344CB8AC3E}">
        <p14:creationId xmlns:p14="http://schemas.microsoft.com/office/powerpoint/2010/main" val="6215160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C093D69-BD12-38E1-EB18-4D8F48CD3785}"/>
              </a:ext>
            </a:extLst>
          </p:cNvPr>
          <p:cNvSpPr>
            <a:spLocks noGrp="1"/>
          </p:cNvSpPr>
          <p:nvPr>
            <p:ph type="title"/>
          </p:nvPr>
        </p:nvSpPr>
        <p:spPr/>
        <p:txBody>
          <a:bodyPr/>
          <a:lstStyle/>
          <a:p>
            <a:r>
              <a:rPr lang="en-US" dirty="0"/>
              <a:t>Fig9 - new</a:t>
            </a:r>
          </a:p>
        </p:txBody>
      </p:sp>
      <p:pic>
        <p:nvPicPr>
          <p:cNvPr id="7" name="Picture 6">
            <a:extLst>
              <a:ext uri="{FF2B5EF4-FFF2-40B4-BE49-F238E27FC236}">
                <a16:creationId xmlns:a16="http://schemas.microsoft.com/office/drawing/2014/main" id="{0F46EFCB-7BF9-468A-CA51-33F162B55FE7}"/>
              </a:ext>
            </a:extLst>
          </p:cNvPr>
          <p:cNvPicPr>
            <a:picLocks noChangeAspect="1"/>
          </p:cNvPicPr>
          <p:nvPr/>
        </p:nvPicPr>
        <p:blipFill>
          <a:blip r:embed="rId2"/>
          <a:stretch>
            <a:fillRect/>
          </a:stretch>
        </p:blipFill>
        <p:spPr>
          <a:xfrm>
            <a:off x="0" y="2139400"/>
            <a:ext cx="12192000" cy="2579200"/>
          </a:xfrm>
          <a:prstGeom prst="rect">
            <a:avLst/>
          </a:prstGeom>
        </p:spPr>
      </p:pic>
    </p:spTree>
    <p:extLst>
      <p:ext uri="{BB962C8B-B14F-4D97-AF65-F5344CB8AC3E}">
        <p14:creationId xmlns:p14="http://schemas.microsoft.com/office/powerpoint/2010/main" val="3386737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59E175-60FD-F3B7-BDF8-41C1D6D3D1AC}"/>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84D3A87F-8189-882A-BC7F-0F36BB698451}"/>
              </a:ext>
            </a:extLst>
          </p:cNvPr>
          <p:cNvSpPr>
            <a:spLocks noGrp="1"/>
          </p:cNvSpPr>
          <p:nvPr>
            <p:ph type="title"/>
          </p:nvPr>
        </p:nvSpPr>
        <p:spPr/>
        <p:txBody>
          <a:bodyPr/>
          <a:lstStyle/>
          <a:p>
            <a:r>
              <a:rPr lang="en-US" dirty="0"/>
              <a:t>Fig7</a:t>
            </a:r>
          </a:p>
        </p:txBody>
      </p:sp>
      <p:pic>
        <p:nvPicPr>
          <p:cNvPr id="7" name="Picture 6">
            <a:extLst>
              <a:ext uri="{FF2B5EF4-FFF2-40B4-BE49-F238E27FC236}">
                <a16:creationId xmlns:a16="http://schemas.microsoft.com/office/drawing/2014/main" id="{43ED3C39-A617-2E07-5C16-F4779FBEC30E}"/>
              </a:ext>
            </a:extLst>
          </p:cNvPr>
          <p:cNvPicPr>
            <a:picLocks noChangeAspect="1"/>
          </p:cNvPicPr>
          <p:nvPr/>
        </p:nvPicPr>
        <p:blipFill>
          <a:blip r:embed="rId2"/>
          <a:stretch>
            <a:fillRect/>
          </a:stretch>
        </p:blipFill>
        <p:spPr>
          <a:xfrm>
            <a:off x="2807970" y="1249680"/>
            <a:ext cx="6576060" cy="4358640"/>
          </a:xfrm>
          <a:prstGeom prst="rect">
            <a:avLst/>
          </a:prstGeom>
        </p:spPr>
      </p:pic>
    </p:spTree>
    <p:extLst>
      <p:ext uri="{BB962C8B-B14F-4D97-AF65-F5344CB8AC3E}">
        <p14:creationId xmlns:p14="http://schemas.microsoft.com/office/powerpoint/2010/main" val="3437360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5979721-7C05-B924-D638-79FAC502FDA9}"/>
              </a:ext>
            </a:extLst>
          </p:cNvPr>
          <p:cNvSpPr>
            <a:spLocks noGrp="1"/>
          </p:cNvSpPr>
          <p:nvPr>
            <p:ph type="title"/>
          </p:nvPr>
        </p:nvSpPr>
        <p:spPr/>
        <p:txBody>
          <a:bodyPr/>
          <a:lstStyle/>
          <a:p>
            <a:r>
              <a:rPr lang="en-US" dirty="0"/>
              <a:t>Fig8 (replaces the peaks)</a:t>
            </a:r>
          </a:p>
        </p:txBody>
      </p:sp>
      <p:pic>
        <p:nvPicPr>
          <p:cNvPr id="9" name="Picture 8">
            <a:extLst>
              <a:ext uri="{FF2B5EF4-FFF2-40B4-BE49-F238E27FC236}">
                <a16:creationId xmlns:a16="http://schemas.microsoft.com/office/drawing/2014/main" id="{B506E6C4-51C0-A07B-710D-D95767D545F3}"/>
              </a:ext>
            </a:extLst>
          </p:cNvPr>
          <p:cNvPicPr>
            <a:picLocks noChangeAspect="1"/>
          </p:cNvPicPr>
          <p:nvPr/>
        </p:nvPicPr>
        <p:blipFill>
          <a:blip r:embed="rId2"/>
          <a:stretch>
            <a:fillRect/>
          </a:stretch>
        </p:blipFill>
        <p:spPr>
          <a:xfrm>
            <a:off x="2807970" y="1690688"/>
            <a:ext cx="6576060" cy="4389120"/>
          </a:xfrm>
          <a:prstGeom prst="rect">
            <a:avLst/>
          </a:prstGeom>
        </p:spPr>
      </p:pic>
    </p:spTree>
    <p:extLst>
      <p:ext uri="{BB962C8B-B14F-4D97-AF65-F5344CB8AC3E}">
        <p14:creationId xmlns:p14="http://schemas.microsoft.com/office/powerpoint/2010/main" val="2462388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56B09-F119-2388-C9C7-4FAD089166A8}"/>
            </a:ext>
          </a:extLst>
        </p:cNvPr>
        <p:cNvGrpSpPr/>
        <p:nvPr/>
      </p:nvGrpSpPr>
      <p:grpSpPr>
        <a:xfrm>
          <a:off x="0" y="0"/>
          <a:ext cx="0" cy="0"/>
          <a:chOff x="0" y="0"/>
          <a:chExt cx="0" cy="0"/>
        </a:xfrm>
      </p:grpSpPr>
      <p:pic>
        <p:nvPicPr>
          <p:cNvPr id="337" name="Picture 336" descr="A graph of a function&#10;&#10;AI-generated content may be incorrect.">
            <a:extLst>
              <a:ext uri="{FF2B5EF4-FFF2-40B4-BE49-F238E27FC236}">
                <a16:creationId xmlns:a16="http://schemas.microsoft.com/office/drawing/2014/main" id="{18511971-8A89-CA1A-EF2E-8E2384A201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89" y="3790524"/>
            <a:ext cx="6583136" cy="3200135"/>
          </a:xfrm>
          <a:prstGeom prst="rect">
            <a:avLst/>
          </a:prstGeom>
        </p:spPr>
      </p:pic>
      <p:sp>
        <p:nvSpPr>
          <p:cNvPr id="62" name="TextBox 61">
            <a:extLst>
              <a:ext uri="{FF2B5EF4-FFF2-40B4-BE49-F238E27FC236}">
                <a16:creationId xmlns:a16="http://schemas.microsoft.com/office/drawing/2014/main" id="{7095F25F-01C3-7034-8F2D-A7AA8DFB1042}"/>
              </a:ext>
            </a:extLst>
          </p:cNvPr>
          <p:cNvSpPr txBox="1"/>
          <p:nvPr/>
        </p:nvSpPr>
        <p:spPr>
          <a:xfrm>
            <a:off x="154979" y="3506773"/>
            <a:ext cx="4353378" cy="338554"/>
          </a:xfrm>
          <a:prstGeom prst="rect">
            <a:avLst/>
          </a:prstGeom>
          <a:noFill/>
          <a:ln>
            <a:noFill/>
          </a:ln>
        </p:spPr>
        <p:txBody>
          <a:bodyPr wrap="square" rtlCol="0" anchor="t">
            <a:spAutoFit/>
          </a:bodyPr>
          <a:lstStyle/>
          <a:p>
            <a:pPr algn="ctr"/>
            <a:r>
              <a:rPr lang="en-US" sz="1600" i="1" dirty="0" err="1">
                <a:latin typeface="LM Roman 12" panose="00000500000000000000" pitchFamily="50" charset="0"/>
              </a:rPr>
              <a:t>L</a:t>
            </a:r>
            <a:r>
              <a:rPr lang="en-US" sz="1600" i="1" baseline="-25000" dirty="0" err="1">
                <a:latin typeface="LM Roman 12" panose="00000500000000000000" pitchFamily="50" charset="0"/>
              </a:rPr>
              <a:t>p</a:t>
            </a:r>
            <a:endParaRPr lang="en-US" sz="1600" baseline="-25000" dirty="0">
              <a:latin typeface="LM Roman 12" panose="00000500000000000000" pitchFamily="50" charset="0"/>
            </a:endParaRPr>
          </a:p>
        </p:txBody>
      </p:sp>
      <p:sp>
        <p:nvSpPr>
          <p:cNvPr id="4" name="Rectangle 3">
            <a:extLst>
              <a:ext uri="{FF2B5EF4-FFF2-40B4-BE49-F238E27FC236}">
                <a16:creationId xmlns:a16="http://schemas.microsoft.com/office/drawing/2014/main" id="{C9145372-1722-1566-F9B0-33BD5D7D3DBA}"/>
              </a:ext>
            </a:extLst>
          </p:cNvPr>
          <p:cNvSpPr/>
          <p:nvPr/>
        </p:nvSpPr>
        <p:spPr>
          <a:xfrm>
            <a:off x="345471" y="2176471"/>
            <a:ext cx="5531247" cy="229734"/>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M Roman 12" panose="00000500000000000000" pitchFamily="50" charset="0"/>
            </a:endParaRPr>
          </a:p>
        </p:txBody>
      </p:sp>
      <p:sp>
        <p:nvSpPr>
          <p:cNvPr id="5" name="Rectangle 4">
            <a:extLst>
              <a:ext uri="{FF2B5EF4-FFF2-40B4-BE49-F238E27FC236}">
                <a16:creationId xmlns:a16="http://schemas.microsoft.com/office/drawing/2014/main" id="{ECBF4595-C60F-7D74-DF44-C82C83F0A6DF}"/>
              </a:ext>
            </a:extLst>
          </p:cNvPr>
          <p:cNvSpPr/>
          <p:nvPr/>
        </p:nvSpPr>
        <p:spPr>
          <a:xfrm>
            <a:off x="345425" y="2406073"/>
            <a:ext cx="218883" cy="73143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6" name="Freeform: Shape 5">
            <a:extLst>
              <a:ext uri="{FF2B5EF4-FFF2-40B4-BE49-F238E27FC236}">
                <a16:creationId xmlns:a16="http://schemas.microsoft.com/office/drawing/2014/main" id="{DCCB571E-05A2-32AD-D7EF-E245B9CB1634}"/>
              </a:ext>
            </a:extLst>
          </p:cNvPr>
          <p:cNvSpPr/>
          <p:nvPr/>
        </p:nvSpPr>
        <p:spPr>
          <a:xfrm>
            <a:off x="793488" y="2783070"/>
            <a:ext cx="775095" cy="354438"/>
          </a:xfrm>
          <a:custGeom>
            <a:avLst/>
            <a:gdLst>
              <a:gd name="connsiteX0" fmla="*/ 0 w 2751438"/>
              <a:gd name="connsiteY0" fmla="*/ 900508 h 1646192"/>
              <a:gd name="connsiteX1" fmla="*/ 609600 w 2751438"/>
              <a:gd name="connsiteY1" fmla="*/ 916984 h 1646192"/>
              <a:gd name="connsiteX2" fmla="*/ 716692 w 2751438"/>
              <a:gd name="connsiteY2" fmla="*/ 702800 h 1646192"/>
              <a:gd name="connsiteX3" fmla="*/ 667265 w 2751438"/>
              <a:gd name="connsiteY3" fmla="*/ 439189 h 1646192"/>
              <a:gd name="connsiteX4" fmla="*/ 774357 w 2751438"/>
              <a:gd name="connsiteY4" fmla="*/ 290908 h 1646192"/>
              <a:gd name="connsiteX5" fmla="*/ 930876 w 2751438"/>
              <a:gd name="connsiteY5" fmla="*/ 389762 h 1646192"/>
              <a:gd name="connsiteX6" fmla="*/ 864973 w 2751438"/>
              <a:gd name="connsiteY6" fmla="*/ 603946 h 1646192"/>
              <a:gd name="connsiteX7" fmla="*/ 848498 w 2751438"/>
              <a:gd name="connsiteY7" fmla="*/ 801654 h 1646192"/>
              <a:gd name="connsiteX8" fmla="*/ 799071 w 2751438"/>
              <a:gd name="connsiteY8" fmla="*/ 1015838 h 1646192"/>
              <a:gd name="connsiteX9" fmla="*/ 502509 w 2751438"/>
              <a:gd name="connsiteY9" fmla="*/ 1073503 h 1646192"/>
              <a:gd name="connsiteX10" fmla="*/ 345990 w 2751438"/>
              <a:gd name="connsiteY10" fmla="*/ 1122930 h 1646192"/>
              <a:gd name="connsiteX11" fmla="*/ 370703 w 2751438"/>
              <a:gd name="connsiteY11" fmla="*/ 1312400 h 1646192"/>
              <a:gd name="connsiteX12" fmla="*/ 560173 w 2751438"/>
              <a:gd name="connsiteY12" fmla="*/ 1312400 h 1646192"/>
              <a:gd name="connsiteX13" fmla="*/ 799071 w 2751438"/>
              <a:gd name="connsiteY13" fmla="*/ 1221784 h 1646192"/>
              <a:gd name="connsiteX14" fmla="*/ 930876 w 2751438"/>
              <a:gd name="connsiteY14" fmla="*/ 1032314 h 1646192"/>
              <a:gd name="connsiteX15" fmla="*/ 963827 w 2751438"/>
              <a:gd name="connsiteY15" fmla="*/ 851081 h 1646192"/>
              <a:gd name="connsiteX16" fmla="*/ 1029730 w 2751438"/>
              <a:gd name="connsiteY16" fmla="*/ 686324 h 1646192"/>
              <a:gd name="connsiteX17" fmla="*/ 1153298 w 2751438"/>
              <a:gd name="connsiteY17" fmla="*/ 686324 h 1646192"/>
              <a:gd name="connsiteX18" fmla="*/ 1178011 w 2751438"/>
              <a:gd name="connsiteY18" fmla="*/ 842843 h 1646192"/>
              <a:gd name="connsiteX19" fmla="*/ 1128584 w 2751438"/>
              <a:gd name="connsiteY19" fmla="*/ 1032314 h 1646192"/>
              <a:gd name="connsiteX20" fmla="*/ 972065 w 2751438"/>
              <a:gd name="connsiteY20" fmla="*/ 1230022 h 1646192"/>
              <a:gd name="connsiteX21" fmla="*/ 650790 w 2751438"/>
              <a:gd name="connsiteY21" fmla="*/ 1386541 h 1646192"/>
              <a:gd name="connsiteX22" fmla="*/ 766119 w 2751438"/>
              <a:gd name="connsiteY22" fmla="*/ 1600724 h 1646192"/>
              <a:gd name="connsiteX23" fmla="*/ 1128584 w 2751438"/>
              <a:gd name="connsiteY23" fmla="*/ 1378303 h 1646192"/>
              <a:gd name="connsiteX24" fmla="*/ 1383957 w 2751438"/>
              <a:gd name="connsiteY24" fmla="*/ 884033 h 1646192"/>
              <a:gd name="connsiteX25" fmla="*/ 1375719 w 2751438"/>
              <a:gd name="connsiteY25" fmla="*/ 579233 h 1646192"/>
              <a:gd name="connsiteX26" fmla="*/ 1095633 w 2751438"/>
              <a:gd name="connsiteY26" fmla="*/ 538043 h 1646192"/>
              <a:gd name="connsiteX27" fmla="*/ 1029730 w 2751438"/>
              <a:gd name="connsiteY27" fmla="*/ 389762 h 1646192"/>
              <a:gd name="connsiteX28" fmla="*/ 1318055 w 2751438"/>
              <a:gd name="connsiteY28" fmla="*/ 381524 h 1646192"/>
              <a:gd name="connsiteX29" fmla="*/ 1548714 w 2751438"/>
              <a:gd name="connsiteY29" fmla="*/ 579233 h 1646192"/>
              <a:gd name="connsiteX30" fmla="*/ 1499287 w 2751438"/>
              <a:gd name="connsiteY30" fmla="*/ 966411 h 1646192"/>
              <a:gd name="connsiteX31" fmla="*/ 1392195 w 2751438"/>
              <a:gd name="connsiteY31" fmla="*/ 1213546 h 1646192"/>
              <a:gd name="connsiteX32" fmla="*/ 1672282 w 2751438"/>
              <a:gd name="connsiteY32" fmla="*/ 1131168 h 1646192"/>
              <a:gd name="connsiteX33" fmla="*/ 1738184 w 2751438"/>
              <a:gd name="connsiteY33" fmla="*/ 595708 h 1646192"/>
              <a:gd name="connsiteX34" fmla="*/ 1556952 w 2751438"/>
              <a:gd name="connsiteY34" fmla="*/ 225006 h 1646192"/>
              <a:gd name="connsiteX35" fmla="*/ 1095633 w 2751438"/>
              <a:gd name="connsiteY35" fmla="*/ 208530 h 1646192"/>
              <a:gd name="connsiteX36" fmla="*/ 1005017 w 2751438"/>
              <a:gd name="connsiteY36" fmla="*/ 27297 h 1646192"/>
              <a:gd name="connsiteX37" fmla="*/ 1482811 w 2751438"/>
              <a:gd name="connsiteY37" fmla="*/ 10822 h 1646192"/>
              <a:gd name="connsiteX38" fmla="*/ 1771136 w 2751438"/>
              <a:gd name="connsiteY38" fmla="*/ 126151 h 1646192"/>
              <a:gd name="connsiteX39" fmla="*/ 1952368 w 2751438"/>
              <a:gd name="connsiteY39" fmla="*/ 752227 h 1646192"/>
              <a:gd name="connsiteX40" fmla="*/ 1828800 w 2751438"/>
              <a:gd name="connsiteY40" fmla="*/ 1246497 h 1646192"/>
              <a:gd name="connsiteX41" fmla="*/ 1474573 w 2751438"/>
              <a:gd name="connsiteY41" fmla="*/ 1370065 h 1646192"/>
              <a:gd name="connsiteX42" fmla="*/ 1375719 w 2751438"/>
              <a:gd name="connsiteY42" fmla="*/ 1584249 h 1646192"/>
              <a:gd name="connsiteX43" fmla="*/ 1853514 w 2751438"/>
              <a:gd name="connsiteY43" fmla="*/ 1584249 h 1646192"/>
              <a:gd name="connsiteX44" fmla="*/ 2141838 w 2751438"/>
              <a:gd name="connsiteY44" fmla="*/ 867557 h 1646192"/>
              <a:gd name="connsiteX45" fmla="*/ 2290119 w 2751438"/>
              <a:gd name="connsiteY45" fmla="*/ 719276 h 1646192"/>
              <a:gd name="connsiteX46" fmla="*/ 2636109 w 2751438"/>
              <a:gd name="connsiteY46" fmla="*/ 760465 h 1646192"/>
              <a:gd name="connsiteX47" fmla="*/ 2751438 w 2751438"/>
              <a:gd name="connsiteY47" fmla="*/ 785178 h 1646192"/>
              <a:gd name="connsiteX0" fmla="*/ 0 w 3286897"/>
              <a:gd name="connsiteY0" fmla="*/ 900508 h 1646192"/>
              <a:gd name="connsiteX1" fmla="*/ 609600 w 3286897"/>
              <a:gd name="connsiteY1" fmla="*/ 916984 h 1646192"/>
              <a:gd name="connsiteX2" fmla="*/ 716692 w 3286897"/>
              <a:gd name="connsiteY2" fmla="*/ 702800 h 1646192"/>
              <a:gd name="connsiteX3" fmla="*/ 667265 w 3286897"/>
              <a:gd name="connsiteY3" fmla="*/ 439189 h 1646192"/>
              <a:gd name="connsiteX4" fmla="*/ 774357 w 3286897"/>
              <a:gd name="connsiteY4" fmla="*/ 290908 h 1646192"/>
              <a:gd name="connsiteX5" fmla="*/ 930876 w 3286897"/>
              <a:gd name="connsiteY5" fmla="*/ 389762 h 1646192"/>
              <a:gd name="connsiteX6" fmla="*/ 864973 w 3286897"/>
              <a:gd name="connsiteY6" fmla="*/ 603946 h 1646192"/>
              <a:gd name="connsiteX7" fmla="*/ 848498 w 3286897"/>
              <a:gd name="connsiteY7" fmla="*/ 801654 h 1646192"/>
              <a:gd name="connsiteX8" fmla="*/ 799071 w 3286897"/>
              <a:gd name="connsiteY8" fmla="*/ 1015838 h 1646192"/>
              <a:gd name="connsiteX9" fmla="*/ 502509 w 3286897"/>
              <a:gd name="connsiteY9" fmla="*/ 1073503 h 1646192"/>
              <a:gd name="connsiteX10" fmla="*/ 345990 w 3286897"/>
              <a:gd name="connsiteY10" fmla="*/ 1122930 h 1646192"/>
              <a:gd name="connsiteX11" fmla="*/ 370703 w 3286897"/>
              <a:gd name="connsiteY11" fmla="*/ 1312400 h 1646192"/>
              <a:gd name="connsiteX12" fmla="*/ 560173 w 3286897"/>
              <a:gd name="connsiteY12" fmla="*/ 1312400 h 1646192"/>
              <a:gd name="connsiteX13" fmla="*/ 799071 w 3286897"/>
              <a:gd name="connsiteY13" fmla="*/ 1221784 h 1646192"/>
              <a:gd name="connsiteX14" fmla="*/ 930876 w 3286897"/>
              <a:gd name="connsiteY14" fmla="*/ 1032314 h 1646192"/>
              <a:gd name="connsiteX15" fmla="*/ 963827 w 3286897"/>
              <a:gd name="connsiteY15" fmla="*/ 851081 h 1646192"/>
              <a:gd name="connsiteX16" fmla="*/ 1029730 w 3286897"/>
              <a:gd name="connsiteY16" fmla="*/ 686324 h 1646192"/>
              <a:gd name="connsiteX17" fmla="*/ 1153298 w 3286897"/>
              <a:gd name="connsiteY17" fmla="*/ 686324 h 1646192"/>
              <a:gd name="connsiteX18" fmla="*/ 1178011 w 3286897"/>
              <a:gd name="connsiteY18" fmla="*/ 842843 h 1646192"/>
              <a:gd name="connsiteX19" fmla="*/ 1128584 w 3286897"/>
              <a:gd name="connsiteY19" fmla="*/ 1032314 h 1646192"/>
              <a:gd name="connsiteX20" fmla="*/ 972065 w 3286897"/>
              <a:gd name="connsiteY20" fmla="*/ 1230022 h 1646192"/>
              <a:gd name="connsiteX21" fmla="*/ 650790 w 3286897"/>
              <a:gd name="connsiteY21" fmla="*/ 1386541 h 1646192"/>
              <a:gd name="connsiteX22" fmla="*/ 766119 w 3286897"/>
              <a:gd name="connsiteY22" fmla="*/ 1600724 h 1646192"/>
              <a:gd name="connsiteX23" fmla="*/ 1128584 w 3286897"/>
              <a:gd name="connsiteY23" fmla="*/ 1378303 h 1646192"/>
              <a:gd name="connsiteX24" fmla="*/ 1383957 w 3286897"/>
              <a:gd name="connsiteY24" fmla="*/ 884033 h 1646192"/>
              <a:gd name="connsiteX25" fmla="*/ 1375719 w 3286897"/>
              <a:gd name="connsiteY25" fmla="*/ 579233 h 1646192"/>
              <a:gd name="connsiteX26" fmla="*/ 1095633 w 3286897"/>
              <a:gd name="connsiteY26" fmla="*/ 538043 h 1646192"/>
              <a:gd name="connsiteX27" fmla="*/ 1029730 w 3286897"/>
              <a:gd name="connsiteY27" fmla="*/ 389762 h 1646192"/>
              <a:gd name="connsiteX28" fmla="*/ 1318055 w 3286897"/>
              <a:gd name="connsiteY28" fmla="*/ 381524 h 1646192"/>
              <a:gd name="connsiteX29" fmla="*/ 1548714 w 3286897"/>
              <a:gd name="connsiteY29" fmla="*/ 579233 h 1646192"/>
              <a:gd name="connsiteX30" fmla="*/ 1499287 w 3286897"/>
              <a:gd name="connsiteY30" fmla="*/ 966411 h 1646192"/>
              <a:gd name="connsiteX31" fmla="*/ 1392195 w 3286897"/>
              <a:gd name="connsiteY31" fmla="*/ 1213546 h 1646192"/>
              <a:gd name="connsiteX32" fmla="*/ 1672282 w 3286897"/>
              <a:gd name="connsiteY32" fmla="*/ 1131168 h 1646192"/>
              <a:gd name="connsiteX33" fmla="*/ 1738184 w 3286897"/>
              <a:gd name="connsiteY33" fmla="*/ 595708 h 1646192"/>
              <a:gd name="connsiteX34" fmla="*/ 1556952 w 3286897"/>
              <a:gd name="connsiteY34" fmla="*/ 225006 h 1646192"/>
              <a:gd name="connsiteX35" fmla="*/ 1095633 w 3286897"/>
              <a:gd name="connsiteY35" fmla="*/ 208530 h 1646192"/>
              <a:gd name="connsiteX36" fmla="*/ 1005017 w 3286897"/>
              <a:gd name="connsiteY36" fmla="*/ 27297 h 1646192"/>
              <a:gd name="connsiteX37" fmla="*/ 1482811 w 3286897"/>
              <a:gd name="connsiteY37" fmla="*/ 10822 h 1646192"/>
              <a:gd name="connsiteX38" fmla="*/ 1771136 w 3286897"/>
              <a:gd name="connsiteY38" fmla="*/ 126151 h 1646192"/>
              <a:gd name="connsiteX39" fmla="*/ 1952368 w 3286897"/>
              <a:gd name="connsiteY39" fmla="*/ 752227 h 1646192"/>
              <a:gd name="connsiteX40" fmla="*/ 1828800 w 3286897"/>
              <a:gd name="connsiteY40" fmla="*/ 1246497 h 1646192"/>
              <a:gd name="connsiteX41" fmla="*/ 1474573 w 3286897"/>
              <a:gd name="connsiteY41" fmla="*/ 1370065 h 1646192"/>
              <a:gd name="connsiteX42" fmla="*/ 1375719 w 3286897"/>
              <a:gd name="connsiteY42" fmla="*/ 1584249 h 1646192"/>
              <a:gd name="connsiteX43" fmla="*/ 1853514 w 3286897"/>
              <a:gd name="connsiteY43" fmla="*/ 1584249 h 1646192"/>
              <a:gd name="connsiteX44" fmla="*/ 2141838 w 3286897"/>
              <a:gd name="connsiteY44" fmla="*/ 867557 h 1646192"/>
              <a:gd name="connsiteX45" fmla="*/ 2290119 w 3286897"/>
              <a:gd name="connsiteY45" fmla="*/ 719276 h 1646192"/>
              <a:gd name="connsiteX46" fmla="*/ 2636109 w 3286897"/>
              <a:gd name="connsiteY46" fmla="*/ 760465 h 1646192"/>
              <a:gd name="connsiteX47" fmla="*/ 3286897 w 3286897"/>
              <a:gd name="connsiteY47" fmla="*/ 851081 h 1646192"/>
              <a:gd name="connsiteX0" fmla="*/ 0 w 3599935"/>
              <a:gd name="connsiteY0" fmla="*/ 900508 h 1646192"/>
              <a:gd name="connsiteX1" fmla="*/ 922638 w 3599935"/>
              <a:gd name="connsiteY1" fmla="*/ 916984 h 1646192"/>
              <a:gd name="connsiteX2" fmla="*/ 1029730 w 3599935"/>
              <a:gd name="connsiteY2" fmla="*/ 702800 h 1646192"/>
              <a:gd name="connsiteX3" fmla="*/ 980303 w 3599935"/>
              <a:gd name="connsiteY3" fmla="*/ 439189 h 1646192"/>
              <a:gd name="connsiteX4" fmla="*/ 1087395 w 3599935"/>
              <a:gd name="connsiteY4" fmla="*/ 290908 h 1646192"/>
              <a:gd name="connsiteX5" fmla="*/ 1243914 w 3599935"/>
              <a:gd name="connsiteY5" fmla="*/ 389762 h 1646192"/>
              <a:gd name="connsiteX6" fmla="*/ 1178011 w 3599935"/>
              <a:gd name="connsiteY6" fmla="*/ 603946 h 1646192"/>
              <a:gd name="connsiteX7" fmla="*/ 1161536 w 3599935"/>
              <a:gd name="connsiteY7" fmla="*/ 801654 h 1646192"/>
              <a:gd name="connsiteX8" fmla="*/ 1112109 w 3599935"/>
              <a:gd name="connsiteY8" fmla="*/ 1015838 h 1646192"/>
              <a:gd name="connsiteX9" fmla="*/ 815547 w 3599935"/>
              <a:gd name="connsiteY9" fmla="*/ 1073503 h 1646192"/>
              <a:gd name="connsiteX10" fmla="*/ 659028 w 3599935"/>
              <a:gd name="connsiteY10" fmla="*/ 1122930 h 1646192"/>
              <a:gd name="connsiteX11" fmla="*/ 683741 w 3599935"/>
              <a:gd name="connsiteY11" fmla="*/ 1312400 h 1646192"/>
              <a:gd name="connsiteX12" fmla="*/ 873211 w 3599935"/>
              <a:gd name="connsiteY12" fmla="*/ 1312400 h 1646192"/>
              <a:gd name="connsiteX13" fmla="*/ 1112109 w 3599935"/>
              <a:gd name="connsiteY13" fmla="*/ 1221784 h 1646192"/>
              <a:gd name="connsiteX14" fmla="*/ 1243914 w 3599935"/>
              <a:gd name="connsiteY14" fmla="*/ 1032314 h 1646192"/>
              <a:gd name="connsiteX15" fmla="*/ 1276865 w 3599935"/>
              <a:gd name="connsiteY15" fmla="*/ 851081 h 1646192"/>
              <a:gd name="connsiteX16" fmla="*/ 1342768 w 3599935"/>
              <a:gd name="connsiteY16" fmla="*/ 686324 h 1646192"/>
              <a:gd name="connsiteX17" fmla="*/ 1466336 w 3599935"/>
              <a:gd name="connsiteY17" fmla="*/ 686324 h 1646192"/>
              <a:gd name="connsiteX18" fmla="*/ 1491049 w 3599935"/>
              <a:gd name="connsiteY18" fmla="*/ 842843 h 1646192"/>
              <a:gd name="connsiteX19" fmla="*/ 1441622 w 3599935"/>
              <a:gd name="connsiteY19" fmla="*/ 1032314 h 1646192"/>
              <a:gd name="connsiteX20" fmla="*/ 1285103 w 3599935"/>
              <a:gd name="connsiteY20" fmla="*/ 1230022 h 1646192"/>
              <a:gd name="connsiteX21" fmla="*/ 963828 w 3599935"/>
              <a:gd name="connsiteY21" fmla="*/ 1386541 h 1646192"/>
              <a:gd name="connsiteX22" fmla="*/ 1079157 w 3599935"/>
              <a:gd name="connsiteY22" fmla="*/ 1600724 h 1646192"/>
              <a:gd name="connsiteX23" fmla="*/ 1441622 w 3599935"/>
              <a:gd name="connsiteY23" fmla="*/ 1378303 h 1646192"/>
              <a:gd name="connsiteX24" fmla="*/ 1696995 w 3599935"/>
              <a:gd name="connsiteY24" fmla="*/ 884033 h 1646192"/>
              <a:gd name="connsiteX25" fmla="*/ 1688757 w 3599935"/>
              <a:gd name="connsiteY25" fmla="*/ 579233 h 1646192"/>
              <a:gd name="connsiteX26" fmla="*/ 1408671 w 3599935"/>
              <a:gd name="connsiteY26" fmla="*/ 538043 h 1646192"/>
              <a:gd name="connsiteX27" fmla="*/ 1342768 w 3599935"/>
              <a:gd name="connsiteY27" fmla="*/ 389762 h 1646192"/>
              <a:gd name="connsiteX28" fmla="*/ 1631093 w 3599935"/>
              <a:gd name="connsiteY28" fmla="*/ 381524 h 1646192"/>
              <a:gd name="connsiteX29" fmla="*/ 1861752 w 3599935"/>
              <a:gd name="connsiteY29" fmla="*/ 579233 h 1646192"/>
              <a:gd name="connsiteX30" fmla="*/ 1812325 w 3599935"/>
              <a:gd name="connsiteY30" fmla="*/ 966411 h 1646192"/>
              <a:gd name="connsiteX31" fmla="*/ 1705233 w 3599935"/>
              <a:gd name="connsiteY31" fmla="*/ 1213546 h 1646192"/>
              <a:gd name="connsiteX32" fmla="*/ 1985320 w 3599935"/>
              <a:gd name="connsiteY32" fmla="*/ 1131168 h 1646192"/>
              <a:gd name="connsiteX33" fmla="*/ 2051222 w 3599935"/>
              <a:gd name="connsiteY33" fmla="*/ 595708 h 1646192"/>
              <a:gd name="connsiteX34" fmla="*/ 1869990 w 3599935"/>
              <a:gd name="connsiteY34" fmla="*/ 225006 h 1646192"/>
              <a:gd name="connsiteX35" fmla="*/ 1408671 w 3599935"/>
              <a:gd name="connsiteY35" fmla="*/ 208530 h 1646192"/>
              <a:gd name="connsiteX36" fmla="*/ 1318055 w 3599935"/>
              <a:gd name="connsiteY36" fmla="*/ 27297 h 1646192"/>
              <a:gd name="connsiteX37" fmla="*/ 1795849 w 3599935"/>
              <a:gd name="connsiteY37" fmla="*/ 10822 h 1646192"/>
              <a:gd name="connsiteX38" fmla="*/ 2084174 w 3599935"/>
              <a:gd name="connsiteY38" fmla="*/ 126151 h 1646192"/>
              <a:gd name="connsiteX39" fmla="*/ 2265406 w 3599935"/>
              <a:gd name="connsiteY39" fmla="*/ 752227 h 1646192"/>
              <a:gd name="connsiteX40" fmla="*/ 2141838 w 3599935"/>
              <a:gd name="connsiteY40" fmla="*/ 1246497 h 1646192"/>
              <a:gd name="connsiteX41" fmla="*/ 1787611 w 3599935"/>
              <a:gd name="connsiteY41" fmla="*/ 1370065 h 1646192"/>
              <a:gd name="connsiteX42" fmla="*/ 1688757 w 3599935"/>
              <a:gd name="connsiteY42" fmla="*/ 1584249 h 1646192"/>
              <a:gd name="connsiteX43" fmla="*/ 2166552 w 3599935"/>
              <a:gd name="connsiteY43" fmla="*/ 1584249 h 1646192"/>
              <a:gd name="connsiteX44" fmla="*/ 2454876 w 3599935"/>
              <a:gd name="connsiteY44" fmla="*/ 867557 h 1646192"/>
              <a:gd name="connsiteX45" fmla="*/ 2603157 w 3599935"/>
              <a:gd name="connsiteY45" fmla="*/ 719276 h 1646192"/>
              <a:gd name="connsiteX46" fmla="*/ 2949147 w 3599935"/>
              <a:gd name="connsiteY46" fmla="*/ 760465 h 1646192"/>
              <a:gd name="connsiteX47" fmla="*/ 3599935 w 3599935"/>
              <a:gd name="connsiteY47" fmla="*/ 851081 h 16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599935" h="1646192">
                <a:moveTo>
                  <a:pt x="0" y="900508"/>
                </a:moveTo>
                <a:cubicBezTo>
                  <a:pt x="245075" y="925221"/>
                  <a:pt x="751016" y="949935"/>
                  <a:pt x="922638" y="916984"/>
                </a:cubicBezTo>
                <a:cubicBezTo>
                  <a:pt x="1094260" y="884033"/>
                  <a:pt x="1020119" y="782432"/>
                  <a:pt x="1029730" y="702800"/>
                </a:cubicBezTo>
                <a:cubicBezTo>
                  <a:pt x="1039341" y="623168"/>
                  <a:pt x="970692" y="507838"/>
                  <a:pt x="980303" y="439189"/>
                </a:cubicBezTo>
                <a:cubicBezTo>
                  <a:pt x="989914" y="370540"/>
                  <a:pt x="1043460" y="299146"/>
                  <a:pt x="1087395" y="290908"/>
                </a:cubicBezTo>
                <a:cubicBezTo>
                  <a:pt x="1131330" y="282670"/>
                  <a:pt x="1228811" y="337589"/>
                  <a:pt x="1243914" y="389762"/>
                </a:cubicBezTo>
                <a:cubicBezTo>
                  <a:pt x="1259017" y="441935"/>
                  <a:pt x="1191741" y="535297"/>
                  <a:pt x="1178011" y="603946"/>
                </a:cubicBezTo>
                <a:cubicBezTo>
                  <a:pt x="1164281" y="672595"/>
                  <a:pt x="1172520" y="733005"/>
                  <a:pt x="1161536" y="801654"/>
                </a:cubicBezTo>
                <a:cubicBezTo>
                  <a:pt x="1150552" y="870303"/>
                  <a:pt x="1169774" y="970530"/>
                  <a:pt x="1112109" y="1015838"/>
                </a:cubicBezTo>
                <a:cubicBezTo>
                  <a:pt x="1054444" y="1061146"/>
                  <a:pt x="891060" y="1055654"/>
                  <a:pt x="815547" y="1073503"/>
                </a:cubicBezTo>
                <a:cubicBezTo>
                  <a:pt x="740034" y="1091352"/>
                  <a:pt x="680996" y="1083114"/>
                  <a:pt x="659028" y="1122930"/>
                </a:cubicBezTo>
                <a:cubicBezTo>
                  <a:pt x="637060" y="1162746"/>
                  <a:pt x="648044" y="1280822"/>
                  <a:pt x="683741" y="1312400"/>
                </a:cubicBezTo>
                <a:cubicBezTo>
                  <a:pt x="719438" y="1343978"/>
                  <a:pt x="801816" y="1327503"/>
                  <a:pt x="873211" y="1312400"/>
                </a:cubicBezTo>
                <a:cubicBezTo>
                  <a:pt x="944606" y="1297297"/>
                  <a:pt x="1050325" y="1268465"/>
                  <a:pt x="1112109" y="1221784"/>
                </a:cubicBezTo>
                <a:cubicBezTo>
                  <a:pt x="1173893" y="1175103"/>
                  <a:pt x="1216455" y="1094098"/>
                  <a:pt x="1243914" y="1032314"/>
                </a:cubicBezTo>
                <a:cubicBezTo>
                  <a:pt x="1271373" y="970530"/>
                  <a:pt x="1260389" y="908746"/>
                  <a:pt x="1276865" y="851081"/>
                </a:cubicBezTo>
                <a:cubicBezTo>
                  <a:pt x="1293341" y="793416"/>
                  <a:pt x="1311190" y="713783"/>
                  <a:pt x="1342768" y="686324"/>
                </a:cubicBezTo>
                <a:cubicBezTo>
                  <a:pt x="1374346" y="658865"/>
                  <a:pt x="1441623" y="660237"/>
                  <a:pt x="1466336" y="686324"/>
                </a:cubicBezTo>
                <a:cubicBezTo>
                  <a:pt x="1491050" y="712410"/>
                  <a:pt x="1495168" y="785178"/>
                  <a:pt x="1491049" y="842843"/>
                </a:cubicBezTo>
                <a:cubicBezTo>
                  <a:pt x="1486930" y="900508"/>
                  <a:pt x="1475946" y="967784"/>
                  <a:pt x="1441622" y="1032314"/>
                </a:cubicBezTo>
                <a:cubicBezTo>
                  <a:pt x="1407298" y="1096844"/>
                  <a:pt x="1364735" y="1170984"/>
                  <a:pt x="1285103" y="1230022"/>
                </a:cubicBezTo>
                <a:cubicBezTo>
                  <a:pt x="1205471" y="1289060"/>
                  <a:pt x="998152" y="1324757"/>
                  <a:pt x="963828" y="1386541"/>
                </a:cubicBezTo>
                <a:cubicBezTo>
                  <a:pt x="929504" y="1448325"/>
                  <a:pt x="999525" y="1602097"/>
                  <a:pt x="1079157" y="1600724"/>
                </a:cubicBezTo>
                <a:cubicBezTo>
                  <a:pt x="1158789" y="1599351"/>
                  <a:pt x="1338649" y="1497751"/>
                  <a:pt x="1441622" y="1378303"/>
                </a:cubicBezTo>
                <a:cubicBezTo>
                  <a:pt x="1544595" y="1258855"/>
                  <a:pt x="1655806" y="1017211"/>
                  <a:pt x="1696995" y="884033"/>
                </a:cubicBezTo>
                <a:cubicBezTo>
                  <a:pt x="1738184" y="750855"/>
                  <a:pt x="1736811" y="636898"/>
                  <a:pt x="1688757" y="579233"/>
                </a:cubicBezTo>
                <a:cubicBezTo>
                  <a:pt x="1640703" y="521568"/>
                  <a:pt x="1466336" y="569621"/>
                  <a:pt x="1408671" y="538043"/>
                </a:cubicBezTo>
                <a:cubicBezTo>
                  <a:pt x="1351006" y="506465"/>
                  <a:pt x="1305698" y="415848"/>
                  <a:pt x="1342768" y="389762"/>
                </a:cubicBezTo>
                <a:cubicBezTo>
                  <a:pt x="1379838" y="363676"/>
                  <a:pt x="1544596" y="349946"/>
                  <a:pt x="1631093" y="381524"/>
                </a:cubicBezTo>
                <a:cubicBezTo>
                  <a:pt x="1717590" y="413102"/>
                  <a:pt x="1831547" y="481752"/>
                  <a:pt x="1861752" y="579233"/>
                </a:cubicBezTo>
                <a:cubicBezTo>
                  <a:pt x="1891957" y="676714"/>
                  <a:pt x="1838411" y="860692"/>
                  <a:pt x="1812325" y="966411"/>
                </a:cubicBezTo>
                <a:cubicBezTo>
                  <a:pt x="1786239" y="1072130"/>
                  <a:pt x="1676401" y="1186087"/>
                  <a:pt x="1705233" y="1213546"/>
                </a:cubicBezTo>
                <a:cubicBezTo>
                  <a:pt x="1734065" y="1241005"/>
                  <a:pt x="1927655" y="1234141"/>
                  <a:pt x="1985320" y="1131168"/>
                </a:cubicBezTo>
                <a:cubicBezTo>
                  <a:pt x="2042985" y="1028195"/>
                  <a:pt x="2070444" y="746735"/>
                  <a:pt x="2051222" y="595708"/>
                </a:cubicBezTo>
                <a:cubicBezTo>
                  <a:pt x="2032000" y="444681"/>
                  <a:pt x="1977082" y="289536"/>
                  <a:pt x="1869990" y="225006"/>
                </a:cubicBezTo>
                <a:cubicBezTo>
                  <a:pt x="1762898" y="160476"/>
                  <a:pt x="1500660" y="241482"/>
                  <a:pt x="1408671" y="208530"/>
                </a:cubicBezTo>
                <a:cubicBezTo>
                  <a:pt x="1316682" y="175578"/>
                  <a:pt x="1253525" y="60248"/>
                  <a:pt x="1318055" y="27297"/>
                </a:cubicBezTo>
                <a:cubicBezTo>
                  <a:pt x="1382585" y="-5654"/>
                  <a:pt x="1668163" y="-5654"/>
                  <a:pt x="1795849" y="10822"/>
                </a:cubicBezTo>
                <a:cubicBezTo>
                  <a:pt x="1923536" y="27298"/>
                  <a:pt x="2005915" y="2583"/>
                  <a:pt x="2084174" y="126151"/>
                </a:cubicBezTo>
                <a:cubicBezTo>
                  <a:pt x="2162434" y="249718"/>
                  <a:pt x="2255795" y="565503"/>
                  <a:pt x="2265406" y="752227"/>
                </a:cubicBezTo>
                <a:cubicBezTo>
                  <a:pt x="2275017" y="938951"/>
                  <a:pt x="2221470" y="1143524"/>
                  <a:pt x="2141838" y="1246497"/>
                </a:cubicBezTo>
                <a:cubicBezTo>
                  <a:pt x="2062206" y="1349470"/>
                  <a:pt x="1863124" y="1313773"/>
                  <a:pt x="1787611" y="1370065"/>
                </a:cubicBezTo>
                <a:cubicBezTo>
                  <a:pt x="1712098" y="1426357"/>
                  <a:pt x="1625600" y="1548552"/>
                  <a:pt x="1688757" y="1584249"/>
                </a:cubicBezTo>
                <a:cubicBezTo>
                  <a:pt x="1751914" y="1619946"/>
                  <a:pt x="2038866" y="1703698"/>
                  <a:pt x="2166552" y="1584249"/>
                </a:cubicBezTo>
                <a:cubicBezTo>
                  <a:pt x="2294238" y="1464800"/>
                  <a:pt x="2382109" y="1011719"/>
                  <a:pt x="2454876" y="867557"/>
                </a:cubicBezTo>
                <a:cubicBezTo>
                  <a:pt x="2527643" y="723395"/>
                  <a:pt x="2520779" y="737125"/>
                  <a:pt x="2603157" y="719276"/>
                </a:cubicBezTo>
                <a:cubicBezTo>
                  <a:pt x="2685535" y="701427"/>
                  <a:pt x="2872261" y="749481"/>
                  <a:pt x="2949147" y="760465"/>
                </a:cubicBezTo>
                <a:lnTo>
                  <a:pt x="3599935" y="851081"/>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7" name="Oval 6">
            <a:extLst>
              <a:ext uri="{FF2B5EF4-FFF2-40B4-BE49-F238E27FC236}">
                <a16:creationId xmlns:a16="http://schemas.microsoft.com/office/drawing/2014/main" id="{394DF6AA-60A4-E6E9-D160-24C70DEDB7AC}"/>
              </a:ext>
            </a:extLst>
          </p:cNvPr>
          <p:cNvSpPr>
            <a:spLocks noChangeAspect="1"/>
          </p:cNvSpPr>
          <p:nvPr/>
        </p:nvSpPr>
        <p:spPr>
          <a:xfrm>
            <a:off x="1544752" y="2940569"/>
            <a:ext cx="57472" cy="57433"/>
          </a:xfrm>
          <a:prstGeom prst="ellipse">
            <a:avLst/>
          </a:prstGeom>
          <a:solidFill>
            <a:schemeClr val="tx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8" name="Freeform: Shape 7">
            <a:extLst>
              <a:ext uri="{FF2B5EF4-FFF2-40B4-BE49-F238E27FC236}">
                <a16:creationId xmlns:a16="http://schemas.microsoft.com/office/drawing/2014/main" id="{6B93D9F7-9203-9372-806E-CAF3C60D857B}"/>
              </a:ext>
            </a:extLst>
          </p:cNvPr>
          <p:cNvSpPr/>
          <p:nvPr/>
        </p:nvSpPr>
        <p:spPr>
          <a:xfrm>
            <a:off x="1570970" y="2783070"/>
            <a:ext cx="775095" cy="354438"/>
          </a:xfrm>
          <a:custGeom>
            <a:avLst/>
            <a:gdLst>
              <a:gd name="connsiteX0" fmla="*/ 0 w 2751438"/>
              <a:gd name="connsiteY0" fmla="*/ 900508 h 1646192"/>
              <a:gd name="connsiteX1" fmla="*/ 609600 w 2751438"/>
              <a:gd name="connsiteY1" fmla="*/ 916984 h 1646192"/>
              <a:gd name="connsiteX2" fmla="*/ 716692 w 2751438"/>
              <a:gd name="connsiteY2" fmla="*/ 702800 h 1646192"/>
              <a:gd name="connsiteX3" fmla="*/ 667265 w 2751438"/>
              <a:gd name="connsiteY3" fmla="*/ 439189 h 1646192"/>
              <a:gd name="connsiteX4" fmla="*/ 774357 w 2751438"/>
              <a:gd name="connsiteY4" fmla="*/ 290908 h 1646192"/>
              <a:gd name="connsiteX5" fmla="*/ 930876 w 2751438"/>
              <a:gd name="connsiteY5" fmla="*/ 389762 h 1646192"/>
              <a:gd name="connsiteX6" fmla="*/ 864973 w 2751438"/>
              <a:gd name="connsiteY6" fmla="*/ 603946 h 1646192"/>
              <a:gd name="connsiteX7" fmla="*/ 848498 w 2751438"/>
              <a:gd name="connsiteY7" fmla="*/ 801654 h 1646192"/>
              <a:gd name="connsiteX8" fmla="*/ 799071 w 2751438"/>
              <a:gd name="connsiteY8" fmla="*/ 1015838 h 1646192"/>
              <a:gd name="connsiteX9" fmla="*/ 502509 w 2751438"/>
              <a:gd name="connsiteY9" fmla="*/ 1073503 h 1646192"/>
              <a:gd name="connsiteX10" fmla="*/ 345990 w 2751438"/>
              <a:gd name="connsiteY10" fmla="*/ 1122930 h 1646192"/>
              <a:gd name="connsiteX11" fmla="*/ 370703 w 2751438"/>
              <a:gd name="connsiteY11" fmla="*/ 1312400 h 1646192"/>
              <a:gd name="connsiteX12" fmla="*/ 560173 w 2751438"/>
              <a:gd name="connsiteY12" fmla="*/ 1312400 h 1646192"/>
              <a:gd name="connsiteX13" fmla="*/ 799071 w 2751438"/>
              <a:gd name="connsiteY13" fmla="*/ 1221784 h 1646192"/>
              <a:gd name="connsiteX14" fmla="*/ 930876 w 2751438"/>
              <a:gd name="connsiteY14" fmla="*/ 1032314 h 1646192"/>
              <a:gd name="connsiteX15" fmla="*/ 963827 w 2751438"/>
              <a:gd name="connsiteY15" fmla="*/ 851081 h 1646192"/>
              <a:gd name="connsiteX16" fmla="*/ 1029730 w 2751438"/>
              <a:gd name="connsiteY16" fmla="*/ 686324 h 1646192"/>
              <a:gd name="connsiteX17" fmla="*/ 1153298 w 2751438"/>
              <a:gd name="connsiteY17" fmla="*/ 686324 h 1646192"/>
              <a:gd name="connsiteX18" fmla="*/ 1178011 w 2751438"/>
              <a:gd name="connsiteY18" fmla="*/ 842843 h 1646192"/>
              <a:gd name="connsiteX19" fmla="*/ 1128584 w 2751438"/>
              <a:gd name="connsiteY19" fmla="*/ 1032314 h 1646192"/>
              <a:gd name="connsiteX20" fmla="*/ 972065 w 2751438"/>
              <a:gd name="connsiteY20" fmla="*/ 1230022 h 1646192"/>
              <a:gd name="connsiteX21" fmla="*/ 650790 w 2751438"/>
              <a:gd name="connsiteY21" fmla="*/ 1386541 h 1646192"/>
              <a:gd name="connsiteX22" fmla="*/ 766119 w 2751438"/>
              <a:gd name="connsiteY22" fmla="*/ 1600724 h 1646192"/>
              <a:gd name="connsiteX23" fmla="*/ 1128584 w 2751438"/>
              <a:gd name="connsiteY23" fmla="*/ 1378303 h 1646192"/>
              <a:gd name="connsiteX24" fmla="*/ 1383957 w 2751438"/>
              <a:gd name="connsiteY24" fmla="*/ 884033 h 1646192"/>
              <a:gd name="connsiteX25" fmla="*/ 1375719 w 2751438"/>
              <a:gd name="connsiteY25" fmla="*/ 579233 h 1646192"/>
              <a:gd name="connsiteX26" fmla="*/ 1095633 w 2751438"/>
              <a:gd name="connsiteY26" fmla="*/ 538043 h 1646192"/>
              <a:gd name="connsiteX27" fmla="*/ 1029730 w 2751438"/>
              <a:gd name="connsiteY27" fmla="*/ 389762 h 1646192"/>
              <a:gd name="connsiteX28" fmla="*/ 1318055 w 2751438"/>
              <a:gd name="connsiteY28" fmla="*/ 381524 h 1646192"/>
              <a:gd name="connsiteX29" fmla="*/ 1548714 w 2751438"/>
              <a:gd name="connsiteY29" fmla="*/ 579233 h 1646192"/>
              <a:gd name="connsiteX30" fmla="*/ 1499287 w 2751438"/>
              <a:gd name="connsiteY30" fmla="*/ 966411 h 1646192"/>
              <a:gd name="connsiteX31" fmla="*/ 1392195 w 2751438"/>
              <a:gd name="connsiteY31" fmla="*/ 1213546 h 1646192"/>
              <a:gd name="connsiteX32" fmla="*/ 1672282 w 2751438"/>
              <a:gd name="connsiteY32" fmla="*/ 1131168 h 1646192"/>
              <a:gd name="connsiteX33" fmla="*/ 1738184 w 2751438"/>
              <a:gd name="connsiteY33" fmla="*/ 595708 h 1646192"/>
              <a:gd name="connsiteX34" fmla="*/ 1556952 w 2751438"/>
              <a:gd name="connsiteY34" fmla="*/ 225006 h 1646192"/>
              <a:gd name="connsiteX35" fmla="*/ 1095633 w 2751438"/>
              <a:gd name="connsiteY35" fmla="*/ 208530 h 1646192"/>
              <a:gd name="connsiteX36" fmla="*/ 1005017 w 2751438"/>
              <a:gd name="connsiteY36" fmla="*/ 27297 h 1646192"/>
              <a:gd name="connsiteX37" fmla="*/ 1482811 w 2751438"/>
              <a:gd name="connsiteY37" fmla="*/ 10822 h 1646192"/>
              <a:gd name="connsiteX38" fmla="*/ 1771136 w 2751438"/>
              <a:gd name="connsiteY38" fmla="*/ 126151 h 1646192"/>
              <a:gd name="connsiteX39" fmla="*/ 1952368 w 2751438"/>
              <a:gd name="connsiteY39" fmla="*/ 752227 h 1646192"/>
              <a:gd name="connsiteX40" fmla="*/ 1828800 w 2751438"/>
              <a:gd name="connsiteY40" fmla="*/ 1246497 h 1646192"/>
              <a:gd name="connsiteX41" fmla="*/ 1474573 w 2751438"/>
              <a:gd name="connsiteY41" fmla="*/ 1370065 h 1646192"/>
              <a:gd name="connsiteX42" fmla="*/ 1375719 w 2751438"/>
              <a:gd name="connsiteY42" fmla="*/ 1584249 h 1646192"/>
              <a:gd name="connsiteX43" fmla="*/ 1853514 w 2751438"/>
              <a:gd name="connsiteY43" fmla="*/ 1584249 h 1646192"/>
              <a:gd name="connsiteX44" fmla="*/ 2141838 w 2751438"/>
              <a:gd name="connsiteY44" fmla="*/ 867557 h 1646192"/>
              <a:gd name="connsiteX45" fmla="*/ 2290119 w 2751438"/>
              <a:gd name="connsiteY45" fmla="*/ 719276 h 1646192"/>
              <a:gd name="connsiteX46" fmla="*/ 2636109 w 2751438"/>
              <a:gd name="connsiteY46" fmla="*/ 760465 h 1646192"/>
              <a:gd name="connsiteX47" fmla="*/ 2751438 w 2751438"/>
              <a:gd name="connsiteY47" fmla="*/ 785178 h 1646192"/>
              <a:gd name="connsiteX0" fmla="*/ 0 w 3286897"/>
              <a:gd name="connsiteY0" fmla="*/ 900508 h 1646192"/>
              <a:gd name="connsiteX1" fmla="*/ 609600 w 3286897"/>
              <a:gd name="connsiteY1" fmla="*/ 916984 h 1646192"/>
              <a:gd name="connsiteX2" fmla="*/ 716692 w 3286897"/>
              <a:gd name="connsiteY2" fmla="*/ 702800 h 1646192"/>
              <a:gd name="connsiteX3" fmla="*/ 667265 w 3286897"/>
              <a:gd name="connsiteY3" fmla="*/ 439189 h 1646192"/>
              <a:gd name="connsiteX4" fmla="*/ 774357 w 3286897"/>
              <a:gd name="connsiteY4" fmla="*/ 290908 h 1646192"/>
              <a:gd name="connsiteX5" fmla="*/ 930876 w 3286897"/>
              <a:gd name="connsiteY5" fmla="*/ 389762 h 1646192"/>
              <a:gd name="connsiteX6" fmla="*/ 864973 w 3286897"/>
              <a:gd name="connsiteY6" fmla="*/ 603946 h 1646192"/>
              <a:gd name="connsiteX7" fmla="*/ 848498 w 3286897"/>
              <a:gd name="connsiteY7" fmla="*/ 801654 h 1646192"/>
              <a:gd name="connsiteX8" fmla="*/ 799071 w 3286897"/>
              <a:gd name="connsiteY8" fmla="*/ 1015838 h 1646192"/>
              <a:gd name="connsiteX9" fmla="*/ 502509 w 3286897"/>
              <a:gd name="connsiteY9" fmla="*/ 1073503 h 1646192"/>
              <a:gd name="connsiteX10" fmla="*/ 345990 w 3286897"/>
              <a:gd name="connsiteY10" fmla="*/ 1122930 h 1646192"/>
              <a:gd name="connsiteX11" fmla="*/ 370703 w 3286897"/>
              <a:gd name="connsiteY11" fmla="*/ 1312400 h 1646192"/>
              <a:gd name="connsiteX12" fmla="*/ 560173 w 3286897"/>
              <a:gd name="connsiteY12" fmla="*/ 1312400 h 1646192"/>
              <a:gd name="connsiteX13" fmla="*/ 799071 w 3286897"/>
              <a:gd name="connsiteY13" fmla="*/ 1221784 h 1646192"/>
              <a:gd name="connsiteX14" fmla="*/ 930876 w 3286897"/>
              <a:gd name="connsiteY14" fmla="*/ 1032314 h 1646192"/>
              <a:gd name="connsiteX15" fmla="*/ 963827 w 3286897"/>
              <a:gd name="connsiteY15" fmla="*/ 851081 h 1646192"/>
              <a:gd name="connsiteX16" fmla="*/ 1029730 w 3286897"/>
              <a:gd name="connsiteY16" fmla="*/ 686324 h 1646192"/>
              <a:gd name="connsiteX17" fmla="*/ 1153298 w 3286897"/>
              <a:gd name="connsiteY17" fmla="*/ 686324 h 1646192"/>
              <a:gd name="connsiteX18" fmla="*/ 1178011 w 3286897"/>
              <a:gd name="connsiteY18" fmla="*/ 842843 h 1646192"/>
              <a:gd name="connsiteX19" fmla="*/ 1128584 w 3286897"/>
              <a:gd name="connsiteY19" fmla="*/ 1032314 h 1646192"/>
              <a:gd name="connsiteX20" fmla="*/ 972065 w 3286897"/>
              <a:gd name="connsiteY20" fmla="*/ 1230022 h 1646192"/>
              <a:gd name="connsiteX21" fmla="*/ 650790 w 3286897"/>
              <a:gd name="connsiteY21" fmla="*/ 1386541 h 1646192"/>
              <a:gd name="connsiteX22" fmla="*/ 766119 w 3286897"/>
              <a:gd name="connsiteY22" fmla="*/ 1600724 h 1646192"/>
              <a:gd name="connsiteX23" fmla="*/ 1128584 w 3286897"/>
              <a:gd name="connsiteY23" fmla="*/ 1378303 h 1646192"/>
              <a:gd name="connsiteX24" fmla="*/ 1383957 w 3286897"/>
              <a:gd name="connsiteY24" fmla="*/ 884033 h 1646192"/>
              <a:gd name="connsiteX25" fmla="*/ 1375719 w 3286897"/>
              <a:gd name="connsiteY25" fmla="*/ 579233 h 1646192"/>
              <a:gd name="connsiteX26" fmla="*/ 1095633 w 3286897"/>
              <a:gd name="connsiteY26" fmla="*/ 538043 h 1646192"/>
              <a:gd name="connsiteX27" fmla="*/ 1029730 w 3286897"/>
              <a:gd name="connsiteY27" fmla="*/ 389762 h 1646192"/>
              <a:gd name="connsiteX28" fmla="*/ 1318055 w 3286897"/>
              <a:gd name="connsiteY28" fmla="*/ 381524 h 1646192"/>
              <a:gd name="connsiteX29" fmla="*/ 1548714 w 3286897"/>
              <a:gd name="connsiteY29" fmla="*/ 579233 h 1646192"/>
              <a:gd name="connsiteX30" fmla="*/ 1499287 w 3286897"/>
              <a:gd name="connsiteY30" fmla="*/ 966411 h 1646192"/>
              <a:gd name="connsiteX31" fmla="*/ 1392195 w 3286897"/>
              <a:gd name="connsiteY31" fmla="*/ 1213546 h 1646192"/>
              <a:gd name="connsiteX32" fmla="*/ 1672282 w 3286897"/>
              <a:gd name="connsiteY32" fmla="*/ 1131168 h 1646192"/>
              <a:gd name="connsiteX33" fmla="*/ 1738184 w 3286897"/>
              <a:gd name="connsiteY33" fmla="*/ 595708 h 1646192"/>
              <a:gd name="connsiteX34" fmla="*/ 1556952 w 3286897"/>
              <a:gd name="connsiteY34" fmla="*/ 225006 h 1646192"/>
              <a:gd name="connsiteX35" fmla="*/ 1095633 w 3286897"/>
              <a:gd name="connsiteY35" fmla="*/ 208530 h 1646192"/>
              <a:gd name="connsiteX36" fmla="*/ 1005017 w 3286897"/>
              <a:gd name="connsiteY36" fmla="*/ 27297 h 1646192"/>
              <a:gd name="connsiteX37" fmla="*/ 1482811 w 3286897"/>
              <a:gd name="connsiteY37" fmla="*/ 10822 h 1646192"/>
              <a:gd name="connsiteX38" fmla="*/ 1771136 w 3286897"/>
              <a:gd name="connsiteY38" fmla="*/ 126151 h 1646192"/>
              <a:gd name="connsiteX39" fmla="*/ 1952368 w 3286897"/>
              <a:gd name="connsiteY39" fmla="*/ 752227 h 1646192"/>
              <a:gd name="connsiteX40" fmla="*/ 1828800 w 3286897"/>
              <a:gd name="connsiteY40" fmla="*/ 1246497 h 1646192"/>
              <a:gd name="connsiteX41" fmla="*/ 1474573 w 3286897"/>
              <a:gd name="connsiteY41" fmla="*/ 1370065 h 1646192"/>
              <a:gd name="connsiteX42" fmla="*/ 1375719 w 3286897"/>
              <a:gd name="connsiteY42" fmla="*/ 1584249 h 1646192"/>
              <a:gd name="connsiteX43" fmla="*/ 1853514 w 3286897"/>
              <a:gd name="connsiteY43" fmla="*/ 1584249 h 1646192"/>
              <a:gd name="connsiteX44" fmla="*/ 2141838 w 3286897"/>
              <a:gd name="connsiteY44" fmla="*/ 867557 h 1646192"/>
              <a:gd name="connsiteX45" fmla="*/ 2290119 w 3286897"/>
              <a:gd name="connsiteY45" fmla="*/ 719276 h 1646192"/>
              <a:gd name="connsiteX46" fmla="*/ 2636109 w 3286897"/>
              <a:gd name="connsiteY46" fmla="*/ 760465 h 1646192"/>
              <a:gd name="connsiteX47" fmla="*/ 3286897 w 3286897"/>
              <a:gd name="connsiteY47" fmla="*/ 851081 h 1646192"/>
              <a:gd name="connsiteX0" fmla="*/ 0 w 3599935"/>
              <a:gd name="connsiteY0" fmla="*/ 900508 h 1646192"/>
              <a:gd name="connsiteX1" fmla="*/ 922638 w 3599935"/>
              <a:gd name="connsiteY1" fmla="*/ 916984 h 1646192"/>
              <a:gd name="connsiteX2" fmla="*/ 1029730 w 3599935"/>
              <a:gd name="connsiteY2" fmla="*/ 702800 h 1646192"/>
              <a:gd name="connsiteX3" fmla="*/ 980303 w 3599935"/>
              <a:gd name="connsiteY3" fmla="*/ 439189 h 1646192"/>
              <a:gd name="connsiteX4" fmla="*/ 1087395 w 3599935"/>
              <a:gd name="connsiteY4" fmla="*/ 290908 h 1646192"/>
              <a:gd name="connsiteX5" fmla="*/ 1243914 w 3599935"/>
              <a:gd name="connsiteY5" fmla="*/ 389762 h 1646192"/>
              <a:gd name="connsiteX6" fmla="*/ 1178011 w 3599935"/>
              <a:gd name="connsiteY6" fmla="*/ 603946 h 1646192"/>
              <a:gd name="connsiteX7" fmla="*/ 1161536 w 3599935"/>
              <a:gd name="connsiteY7" fmla="*/ 801654 h 1646192"/>
              <a:gd name="connsiteX8" fmla="*/ 1112109 w 3599935"/>
              <a:gd name="connsiteY8" fmla="*/ 1015838 h 1646192"/>
              <a:gd name="connsiteX9" fmla="*/ 815547 w 3599935"/>
              <a:gd name="connsiteY9" fmla="*/ 1073503 h 1646192"/>
              <a:gd name="connsiteX10" fmla="*/ 659028 w 3599935"/>
              <a:gd name="connsiteY10" fmla="*/ 1122930 h 1646192"/>
              <a:gd name="connsiteX11" fmla="*/ 683741 w 3599935"/>
              <a:gd name="connsiteY11" fmla="*/ 1312400 h 1646192"/>
              <a:gd name="connsiteX12" fmla="*/ 873211 w 3599935"/>
              <a:gd name="connsiteY12" fmla="*/ 1312400 h 1646192"/>
              <a:gd name="connsiteX13" fmla="*/ 1112109 w 3599935"/>
              <a:gd name="connsiteY13" fmla="*/ 1221784 h 1646192"/>
              <a:gd name="connsiteX14" fmla="*/ 1243914 w 3599935"/>
              <a:gd name="connsiteY14" fmla="*/ 1032314 h 1646192"/>
              <a:gd name="connsiteX15" fmla="*/ 1276865 w 3599935"/>
              <a:gd name="connsiteY15" fmla="*/ 851081 h 1646192"/>
              <a:gd name="connsiteX16" fmla="*/ 1342768 w 3599935"/>
              <a:gd name="connsiteY16" fmla="*/ 686324 h 1646192"/>
              <a:gd name="connsiteX17" fmla="*/ 1466336 w 3599935"/>
              <a:gd name="connsiteY17" fmla="*/ 686324 h 1646192"/>
              <a:gd name="connsiteX18" fmla="*/ 1491049 w 3599935"/>
              <a:gd name="connsiteY18" fmla="*/ 842843 h 1646192"/>
              <a:gd name="connsiteX19" fmla="*/ 1441622 w 3599935"/>
              <a:gd name="connsiteY19" fmla="*/ 1032314 h 1646192"/>
              <a:gd name="connsiteX20" fmla="*/ 1285103 w 3599935"/>
              <a:gd name="connsiteY20" fmla="*/ 1230022 h 1646192"/>
              <a:gd name="connsiteX21" fmla="*/ 963828 w 3599935"/>
              <a:gd name="connsiteY21" fmla="*/ 1386541 h 1646192"/>
              <a:gd name="connsiteX22" fmla="*/ 1079157 w 3599935"/>
              <a:gd name="connsiteY22" fmla="*/ 1600724 h 1646192"/>
              <a:gd name="connsiteX23" fmla="*/ 1441622 w 3599935"/>
              <a:gd name="connsiteY23" fmla="*/ 1378303 h 1646192"/>
              <a:gd name="connsiteX24" fmla="*/ 1696995 w 3599935"/>
              <a:gd name="connsiteY24" fmla="*/ 884033 h 1646192"/>
              <a:gd name="connsiteX25" fmla="*/ 1688757 w 3599935"/>
              <a:gd name="connsiteY25" fmla="*/ 579233 h 1646192"/>
              <a:gd name="connsiteX26" fmla="*/ 1408671 w 3599935"/>
              <a:gd name="connsiteY26" fmla="*/ 538043 h 1646192"/>
              <a:gd name="connsiteX27" fmla="*/ 1342768 w 3599935"/>
              <a:gd name="connsiteY27" fmla="*/ 389762 h 1646192"/>
              <a:gd name="connsiteX28" fmla="*/ 1631093 w 3599935"/>
              <a:gd name="connsiteY28" fmla="*/ 381524 h 1646192"/>
              <a:gd name="connsiteX29" fmla="*/ 1861752 w 3599935"/>
              <a:gd name="connsiteY29" fmla="*/ 579233 h 1646192"/>
              <a:gd name="connsiteX30" fmla="*/ 1812325 w 3599935"/>
              <a:gd name="connsiteY30" fmla="*/ 966411 h 1646192"/>
              <a:gd name="connsiteX31" fmla="*/ 1705233 w 3599935"/>
              <a:gd name="connsiteY31" fmla="*/ 1213546 h 1646192"/>
              <a:gd name="connsiteX32" fmla="*/ 1985320 w 3599935"/>
              <a:gd name="connsiteY32" fmla="*/ 1131168 h 1646192"/>
              <a:gd name="connsiteX33" fmla="*/ 2051222 w 3599935"/>
              <a:gd name="connsiteY33" fmla="*/ 595708 h 1646192"/>
              <a:gd name="connsiteX34" fmla="*/ 1869990 w 3599935"/>
              <a:gd name="connsiteY34" fmla="*/ 225006 h 1646192"/>
              <a:gd name="connsiteX35" fmla="*/ 1408671 w 3599935"/>
              <a:gd name="connsiteY35" fmla="*/ 208530 h 1646192"/>
              <a:gd name="connsiteX36" fmla="*/ 1318055 w 3599935"/>
              <a:gd name="connsiteY36" fmla="*/ 27297 h 1646192"/>
              <a:gd name="connsiteX37" fmla="*/ 1795849 w 3599935"/>
              <a:gd name="connsiteY37" fmla="*/ 10822 h 1646192"/>
              <a:gd name="connsiteX38" fmla="*/ 2084174 w 3599935"/>
              <a:gd name="connsiteY38" fmla="*/ 126151 h 1646192"/>
              <a:gd name="connsiteX39" fmla="*/ 2265406 w 3599935"/>
              <a:gd name="connsiteY39" fmla="*/ 752227 h 1646192"/>
              <a:gd name="connsiteX40" fmla="*/ 2141838 w 3599935"/>
              <a:gd name="connsiteY40" fmla="*/ 1246497 h 1646192"/>
              <a:gd name="connsiteX41" fmla="*/ 1787611 w 3599935"/>
              <a:gd name="connsiteY41" fmla="*/ 1370065 h 1646192"/>
              <a:gd name="connsiteX42" fmla="*/ 1688757 w 3599935"/>
              <a:gd name="connsiteY42" fmla="*/ 1584249 h 1646192"/>
              <a:gd name="connsiteX43" fmla="*/ 2166552 w 3599935"/>
              <a:gd name="connsiteY43" fmla="*/ 1584249 h 1646192"/>
              <a:gd name="connsiteX44" fmla="*/ 2454876 w 3599935"/>
              <a:gd name="connsiteY44" fmla="*/ 867557 h 1646192"/>
              <a:gd name="connsiteX45" fmla="*/ 2603157 w 3599935"/>
              <a:gd name="connsiteY45" fmla="*/ 719276 h 1646192"/>
              <a:gd name="connsiteX46" fmla="*/ 2949147 w 3599935"/>
              <a:gd name="connsiteY46" fmla="*/ 760465 h 1646192"/>
              <a:gd name="connsiteX47" fmla="*/ 3599935 w 3599935"/>
              <a:gd name="connsiteY47" fmla="*/ 851081 h 16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599935" h="1646192">
                <a:moveTo>
                  <a:pt x="0" y="900508"/>
                </a:moveTo>
                <a:cubicBezTo>
                  <a:pt x="245075" y="925221"/>
                  <a:pt x="751016" y="949935"/>
                  <a:pt x="922638" y="916984"/>
                </a:cubicBezTo>
                <a:cubicBezTo>
                  <a:pt x="1094260" y="884033"/>
                  <a:pt x="1020119" y="782432"/>
                  <a:pt x="1029730" y="702800"/>
                </a:cubicBezTo>
                <a:cubicBezTo>
                  <a:pt x="1039341" y="623168"/>
                  <a:pt x="970692" y="507838"/>
                  <a:pt x="980303" y="439189"/>
                </a:cubicBezTo>
                <a:cubicBezTo>
                  <a:pt x="989914" y="370540"/>
                  <a:pt x="1043460" y="299146"/>
                  <a:pt x="1087395" y="290908"/>
                </a:cubicBezTo>
                <a:cubicBezTo>
                  <a:pt x="1131330" y="282670"/>
                  <a:pt x="1228811" y="337589"/>
                  <a:pt x="1243914" y="389762"/>
                </a:cubicBezTo>
                <a:cubicBezTo>
                  <a:pt x="1259017" y="441935"/>
                  <a:pt x="1191741" y="535297"/>
                  <a:pt x="1178011" y="603946"/>
                </a:cubicBezTo>
                <a:cubicBezTo>
                  <a:pt x="1164281" y="672595"/>
                  <a:pt x="1172520" y="733005"/>
                  <a:pt x="1161536" y="801654"/>
                </a:cubicBezTo>
                <a:cubicBezTo>
                  <a:pt x="1150552" y="870303"/>
                  <a:pt x="1169774" y="970530"/>
                  <a:pt x="1112109" y="1015838"/>
                </a:cubicBezTo>
                <a:cubicBezTo>
                  <a:pt x="1054444" y="1061146"/>
                  <a:pt x="891060" y="1055654"/>
                  <a:pt x="815547" y="1073503"/>
                </a:cubicBezTo>
                <a:cubicBezTo>
                  <a:pt x="740034" y="1091352"/>
                  <a:pt x="680996" y="1083114"/>
                  <a:pt x="659028" y="1122930"/>
                </a:cubicBezTo>
                <a:cubicBezTo>
                  <a:pt x="637060" y="1162746"/>
                  <a:pt x="648044" y="1280822"/>
                  <a:pt x="683741" y="1312400"/>
                </a:cubicBezTo>
                <a:cubicBezTo>
                  <a:pt x="719438" y="1343978"/>
                  <a:pt x="801816" y="1327503"/>
                  <a:pt x="873211" y="1312400"/>
                </a:cubicBezTo>
                <a:cubicBezTo>
                  <a:pt x="944606" y="1297297"/>
                  <a:pt x="1050325" y="1268465"/>
                  <a:pt x="1112109" y="1221784"/>
                </a:cubicBezTo>
                <a:cubicBezTo>
                  <a:pt x="1173893" y="1175103"/>
                  <a:pt x="1216455" y="1094098"/>
                  <a:pt x="1243914" y="1032314"/>
                </a:cubicBezTo>
                <a:cubicBezTo>
                  <a:pt x="1271373" y="970530"/>
                  <a:pt x="1260389" y="908746"/>
                  <a:pt x="1276865" y="851081"/>
                </a:cubicBezTo>
                <a:cubicBezTo>
                  <a:pt x="1293341" y="793416"/>
                  <a:pt x="1311190" y="713783"/>
                  <a:pt x="1342768" y="686324"/>
                </a:cubicBezTo>
                <a:cubicBezTo>
                  <a:pt x="1374346" y="658865"/>
                  <a:pt x="1441623" y="660237"/>
                  <a:pt x="1466336" y="686324"/>
                </a:cubicBezTo>
                <a:cubicBezTo>
                  <a:pt x="1491050" y="712410"/>
                  <a:pt x="1495168" y="785178"/>
                  <a:pt x="1491049" y="842843"/>
                </a:cubicBezTo>
                <a:cubicBezTo>
                  <a:pt x="1486930" y="900508"/>
                  <a:pt x="1475946" y="967784"/>
                  <a:pt x="1441622" y="1032314"/>
                </a:cubicBezTo>
                <a:cubicBezTo>
                  <a:pt x="1407298" y="1096844"/>
                  <a:pt x="1364735" y="1170984"/>
                  <a:pt x="1285103" y="1230022"/>
                </a:cubicBezTo>
                <a:cubicBezTo>
                  <a:pt x="1205471" y="1289060"/>
                  <a:pt x="998152" y="1324757"/>
                  <a:pt x="963828" y="1386541"/>
                </a:cubicBezTo>
                <a:cubicBezTo>
                  <a:pt x="929504" y="1448325"/>
                  <a:pt x="999525" y="1602097"/>
                  <a:pt x="1079157" y="1600724"/>
                </a:cubicBezTo>
                <a:cubicBezTo>
                  <a:pt x="1158789" y="1599351"/>
                  <a:pt x="1338649" y="1497751"/>
                  <a:pt x="1441622" y="1378303"/>
                </a:cubicBezTo>
                <a:cubicBezTo>
                  <a:pt x="1544595" y="1258855"/>
                  <a:pt x="1655806" y="1017211"/>
                  <a:pt x="1696995" y="884033"/>
                </a:cubicBezTo>
                <a:cubicBezTo>
                  <a:pt x="1738184" y="750855"/>
                  <a:pt x="1736811" y="636898"/>
                  <a:pt x="1688757" y="579233"/>
                </a:cubicBezTo>
                <a:cubicBezTo>
                  <a:pt x="1640703" y="521568"/>
                  <a:pt x="1466336" y="569621"/>
                  <a:pt x="1408671" y="538043"/>
                </a:cubicBezTo>
                <a:cubicBezTo>
                  <a:pt x="1351006" y="506465"/>
                  <a:pt x="1305698" y="415848"/>
                  <a:pt x="1342768" y="389762"/>
                </a:cubicBezTo>
                <a:cubicBezTo>
                  <a:pt x="1379838" y="363676"/>
                  <a:pt x="1544596" y="349946"/>
                  <a:pt x="1631093" y="381524"/>
                </a:cubicBezTo>
                <a:cubicBezTo>
                  <a:pt x="1717590" y="413102"/>
                  <a:pt x="1831547" y="481752"/>
                  <a:pt x="1861752" y="579233"/>
                </a:cubicBezTo>
                <a:cubicBezTo>
                  <a:pt x="1891957" y="676714"/>
                  <a:pt x="1838411" y="860692"/>
                  <a:pt x="1812325" y="966411"/>
                </a:cubicBezTo>
                <a:cubicBezTo>
                  <a:pt x="1786239" y="1072130"/>
                  <a:pt x="1676401" y="1186087"/>
                  <a:pt x="1705233" y="1213546"/>
                </a:cubicBezTo>
                <a:cubicBezTo>
                  <a:pt x="1734065" y="1241005"/>
                  <a:pt x="1927655" y="1234141"/>
                  <a:pt x="1985320" y="1131168"/>
                </a:cubicBezTo>
                <a:cubicBezTo>
                  <a:pt x="2042985" y="1028195"/>
                  <a:pt x="2070444" y="746735"/>
                  <a:pt x="2051222" y="595708"/>
                </a:cubicBezTo>
                <a:cubicBezTo>
                  <a:pt x="2032000" y="444681"/>
                  <a:pt x="1977082" y="289536"/>
                  <a:pt x="1869990" y="225006"/>
                </a:cubicBezTo>
                <a:cubicBezTo>
                  <a:pt x="1762898" y="160476"/>
                  <a:pt x="1500660" y="241482"/>
                  <a:pt x="1408671" y="208530"/>
                </a:cubicBezTo>
                <a:cubicBezTo>
                  <a:pt x="1316682" y="175578"/>
                  <a:pt x="1253525" y="60248"/>
                  <a:pt x="1318055" y="27297"/>
                </a:cubicBezTo>
                <a:cubicBezTo>
                  <a:pt x="1382585" y="-5654"/>
                  <a:pt x="1668163" y="-5654"/>
                  <a:pt x="1795849" y="10822"/>
                </a:cubicBezTo>
                <a:cubicBezTo>
                  <a:pt x="1923536" y="27298"/>
                  <a:pt x="2005915" y="2583"/>
                  <a:pt x="2084174" y="126151"/>
                </a:cubicBezTo>
                <a:cubicBezTo>
                  <a:pt x="2162434" y="249718"/>
                  <a:pt x="2255795" y="565503"/>
                  <a:pt x="2265406" y="752227"/>
                </a:cubicBezTo>
                <a:cubicBezTo>
                  <a:pt x="2275017" y="938951"/>
                  <a:pt x="2221470" y="1143524"/>
                  <a:pt x="2141838" y="1246497"/>
                </a:cubicBezTo>
                <a:cubicBezTo>
                  <a:pt x="2062206" y="1349470"/>
                  <a:pt x="1863124" y="1313773"/>
                  <a:pt x="1787611" y="1370065"/>
                </a:cubicBezTo>
                <a:cubicBezTo>
                  <a:pt x="1712098" y="1426357"/>
                  <a:pt x="1625600" y="1548552"/>
                  <a:pt x="1688757" y="1584249"/>
                </a:cubicBezTo>
                <a:cubicBezTo>
                  <a:pt x="1751914" y="1619946"/>
                  <a:pt x="2038866" y="1703698"/>
                  <a:pt x="2166552" y="1584249"/>
                </a:cubicBezTo>
                <a:cubicBezTo>
                  <a:pt x="2294238" y="1464800"/>
                  <a:pt x="2382109" y="1011719"/>
                  <a:pt x="2454876" y="867557"/>
                </a:cubicBezTo>
                <a:cubicBezTo>
                  <a:pt x="2527643" y="723395"/>
                  <a:pt x="2520779" y="737125"/>
                  <a:pt x="2603157" y="719276"/>
                </a:cubicBezTo>
                <a:cubicBezTo>
                  <a:pt x="2685535" y="701427"/>
                  <a:pt x="2872261" y="749481"/>
                  <a:pt x="2949147" y="760465"/>
                </a:cubicBezTo>
                <a:lnTo>
                  <a:pt x="3599935" y="851081"/>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9" name="Oval 8">
            <a:extLst>
              <a:ext uri="{FF2B5EF4-FFF2-40B4-BE49-F238E27FC236}">
                <a16:creationId xmlns:a16="http://schemas.microsoft.com/office/drawing/2014/main" id="{42CC1F2B-A07A-B566-C08D-9E63E690AEAF}"/>
              </a:ext>
            </a:extLst>
          </p:cNvPr>
          <p:cNvSpPr>
            <a:spLocks noChangeAspect="1"/>
          </p:cNvSpPr>
          <p:nvPr/>
        </p:nvSpPr>
        <p:spPr>
          <a:xfrm>
            <a:off x="2322232" y="2940569"/>
            <a:ext cx="57472" cy="57433"/>
          </a:xfrm>
          <a:prstGeom prst="ellipse">
            <a:avLst/>
          </a:prstGeom>
          <a:solidFill>
            <a:schemeClr val="tx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10" name="Freeform: Shape 9">
            <a:extLst>
              <a:ext uri="{FF2B5EF4-FFF2-40B4-BE49-F238E27FC236}">
                <a16:creationId xmlns:a16="http://schemas.microsoft.com/office/drawing/2014/main" id="{94A67FD0-874D-3910-CCF6-6DAA5679A29A}"/>
              </a:ext>
            </a:extLst>
          </p:cNvPr>
          <p:cNvSpPr/>
          <p:nvPr/>
        </p:nvSpPr>
        <p:spPr>
          <a:xfrm>
            <a:off x="3433380" y="2775223"/>
            <a:ext cx="775095" cy="354438"/>
          </a:xfrm>
          <a:custGeom>
            <a:avLst/>
            <a:gdLst>
              <a:gd name="connsiteX0" fmla="*/ 0 w 2751438"/>
              <a:gd name="connsiteY0" fmla="*/ 900508 h 1646192"/>
              <a:gd name="connsiteX1" fmla="*/ 609600 w 2751438"/>
              <a:gd name="connsiteY1" fmla="*/ 916984 h 1646192"/>
              <a:gd name="connsiteX2" fmla="*/ 716692 w 2751438"/>
              <a:gd name="connsiteY2" fmla="*/ 702800 h 1646192"/>
              <a:gd name="connsiteX3" fmla="*/ 667265 w 2751438"/>
              <a:gd name="connsiteY3" fmla="*/ 439189 h 1646192"/>
              <a:gd name="connsiteX4" fmla="*/ 774357 w 2751438"/>
              <a:gd name="connsiteY4" fmla="*/ 290908 h 1646192"/>
              <a:gd name="connsiteX5" fmla="*/ 930876 w 2751438"/>
              <a:gd name="connsiteY5" fmla="*/ 389762 h 1646192"/>
              <a:gd name="connsiteX6" fmla="*/ 864973 w 2751438"/>
              <a:gd name="connsiteY6" fmla="*/ 603946 h 1646192"/>
              <a:gd name="connsiteX7" fmla="*/ 848498 w 2751438"/>
              <a:gd name="connsiteY7" fmla="*/ 801654 h 1646192"/>
              <a:gd name="connsiteX8" fmla="*/ 799071 w 2751438"/>
              <a:gd name="connsiteY8" fmla="*/ 1015838 h 1646192"/>
              <a:gd name="connsiteX9" fmla="*/ 502509 w 2751438"/>
              <a:gd name="connsiteY9" fmla="*/ 1073503 h 1646192"/>
              <a:gd name="connsiteX10" fmla="*/ 345990 w 2751438"/>
              <a:gd name="connsiteY10" fmla="*/ 1122930 h 1646192"/>
              <a:gd name="connsiteX11" fmla="*/ 370703 w 2751438"/>
              <a:gd name="connsiteY11" fmla="*/ 1312400 h 1646192"/>
              <a:gd name="connsiteX12" fmla="*/ 560173 w 2751438"/>
              <a:gd name="connsiteY12" fmla="*/ 1312400 h 1646192"/>
              <a:gd name="connsiteX13" fmla="*/ 799071 w 2751438"/>
              <a:gd name="connsiteY13" fmla="*/ 1221784 h 1646192"/>
              <a:gd name="connsiteX14" fmla="*/ 930876 w 2751438"/>
              <a:gd name="connsiteY14" fmla="*/ 1032314 h 1646192"/>
              <a:gd name="connsiteX15" fmla="*/ 963827 w 2751438"/>
              <a:gd name="connsiteY15" fmla="*/ 851081 h 1646192"/>
              <a:gd name="connsiteX16" fmla="*/ 1029730 w 2751438"/>
              <a:gd name="connsiteY16" fmla="*/ 686324 h 1646192"/>
              <a:gd name="connsiteX17" fmla="*/ 1153298 w 2751438"/>
              <a:gd name="connsiteY17" fmla="*/ 686324 h 1646192"/>
              <a:gd name="connsiteX18" fmla="*/ 1178011 w 2751438"/>
              <a:gd name="connsiteY18" fmla="*/ 842843 h 1646192"/>
              <a:gd name="connsiteX19" fmla="*/ 1128584 w 2751438"/>
              <a:gd name="connsiteY19" fmla="*/ 1032314 h 1646192"/>
              <a:gd name="connsiteX20" fmla="*/ 972065 w 2751438"/>
              <a:gd name="connsiteY20" fmla="*/ 1230022 h 1646192"/>
              <a:gd name="connsiteX21" fmla="*/ 650790 w 2751438"/>
              <a:gd name="connsiteY21" fmla="*/ 1386541 h 1646192"/>
              <a:gd name="connsiteX22" fmla="*/ 766119 w 2751438"/>
              <a:gd name="connsiteY22" fmla="*/ 1600724 h 1646192"/>
              <a:gd name="connsiteX23" fmla="*/ 1128584 w 2751438"/>
              <a:gd name="connsiteY23" fmla="*/ 1378303 h 1646192"/>
              <a:gd name="connsiteX24" fmla="*/ 1383957 w 2751438"/>
              <a:gd name="connsiteY24" fmla="*/ 884033 h 1646192"/>
              <a:gd name="connsiteX25" fmla="*/ 1375719 w 2751438"/>
              <a:gd name="connsiteY25" fmla="*/ 579233 h 1646192"/>
              <a:gd name="connsiteX26" fmla="*/ 1095633 w 2751438"/>
              <a:gd name="connsiteY26" fmla="*/ 538043 h 1646192"/>
              <a:gd name="connsiteX27" fmla="*/ 1029730 w 2751438"/>
              <a:gd name="connsiteY27" fmla="*/ 389762 h 1646192"/>
              <a:gd name="connsiteX28" fmla="*/ 1318055 w 2751438"/>
              <a:gd name="connsiteY28" fmla="*/ 381524 h 1646192"/>
              <a:gd name="connsiteX29" fmla="*/ 1548714 w 2751438"/>
              <a:gd name="connsiteY29" fmla="*/ 579233 h 1646192"/>
              <a:gd name="connsiteX30" fmla="*/ 1499287 w 2751438"/>
              <a:gd name="connsiteY30" fmla="*/ 966411 h 1646192"/>
              <a:gd name="connsiteX31" fmla="*/ 1392195 w 2751438"/>
              <a:gd name="connsiteY31" fmla="*/ 1213546 h 1646192"/>
              <a:gd name="connsiteX32" fmla="*/ 1672282 w 2751438"/>
              <a:gd name="connsiteY32" fmla="*/ 1131168 h 1646192"/>
              <a:gd name="connsiteX33" fmla="*/ 1738184 w 2751438"/>
              <a:gd name="connsiteY33" fmla="*/ 595708 h 1646192"/>
              <a:gd name="connsiteX34" fmla="*/ 1556952 w 2751438"/>
              <a:gd name="connsiteY34" fmla="*/ 225006 h 1646192"/>
              <a:gd name="connsiteX35" fmla="*/ 1095633 w 2751438"/>
              <a:gd name="connsiteY35" fmla="*/ 208530 h 1646192"/>
              <a:gd name="connsiteX36" fmla="*/ 1005017 w 2751438"/>
              <a:gd name="connsiteY36" fmla="*/ 27297 h 1646192"/>
              <a:gd name="connsiteX37" fmla="*/ 1482811 w 2751438"/>
              <a:gd name="connsiteY37" fmla="*/ 10822 h 1646192"/>
              <a:gd name="connsiteX38" fmla="*/ 1771136 w 2751438"/>
              <a:gd name="connsiteY38" fmla="*/ 126151 h 1646192"/>
              <a:gd name="connsiteX39" fmla="*/ 1952368 w 2751438"/>
              <a:gd name="connsiteY39" fmla="*/ 752227 h 1646192"/>
              <a:gd name="connsiteX40" fmla="*/ 1828800 w 2751438"/>
              <a:gd name="connsiteY40" fmla="*/ 1246497 h 1646192"/>
              <a:gd name="connsiteX41" fmla="*/ 1474573 w 2751438"/>
              <a:gd name="connsiteY41" fmla="*/ 1370065 h 1646192"/>
              <a:gd name="connsiteX42" fmla="*/ 1375719 w 2751438"/>
              <a:gd name="connsiteY42" fmla="*/ 1584249 h 1646192"/>
              <a:gd name="connsiteX43" fmla="*/ 1853514 w 2751438"/>
              <a:gd name="connsiteY43" fmla="*/ 1584249 h 1646192"/>
              <a:gd name="connsiteX44" fmla="*/ 2141838 w 2751438"/>
              <a:gd name="connsiteY44" fmla="*/ 867557 h 1646192"/>
              <a:gd name="connsiteX45" fmla="*/ 2290119 w 2751438"/>
              <a:gd name="connsiteY45" fmla="*/ 719276 h 1646192"/>
              <a:gd name="connsiteX46" fmla="*/ 2636109 w 2751438"/>
              <a:gd name="connsiteY46" fmla="*/ 760465 h 1646192"/>
              <a:gd name="connsiteX47" fmla="*/ 2751438 w 2751438"/>
              <a:gd name="connsiteY47" fmla="*/ 785178 h 1646192"/>
              <a:gd name="connsiteX0" fmla="*/ 0 w 3286897"/>
              <a:gd name="connsiteY0" fmla="*/ 900508 h 1646192"/>
              <a:gd name="connsiteX1" fmla="*/ 609600 w 3286897"/>
              <a:gd name="connsiteY1" fmla="*/ 916984 h 1646192"/>
              <a:gd name="connsiteX2" fmla="*/ 716692 w 3286897"/>
              <a:gd name="connsiteY2" fmla="*/ 702800 h 1646192"/>
              <a:gd name="connsiteX3" fmla="*/ 667265 w 3286897"/>
              <a:gd name="connsiteY3" fmla="*/ 439189 h 1646192"/>
              <a:gd name="connsiteX4" fmla="*/ 774357 w 3286897"/>
              <a:gd name="connsiteY4" fmla="*/ 290908 h 1646192"/>
              <a:gd name="connsiteX5" fmla="*/ 930876 w 3286897"/>
              <a:gd name="connsiteY5" fmla="*/ 389762 h 1646192"/>
              <a:gd name="connsiteX6" fmla="*/ 864973 w 3286897"/>
              <a:gd name="connsiteY6" fmla="*/ 603946 h 1646192"/>
              <a:gd name="connsiteX7" fmla="*/ 848498 w 3286897"/>
              <a:gd name="connsiteY7" fmla="*/ 801654 h 1646192"/>
              <a:gd name="connsiteX8" fmla="*/ 799071 w 3286897"/>
              <a:gd name="connsiteY8" fmla="*/ 1015838 h 1646192"/>
              <a:gd name="connsiteX9" fmla="*/ 502509 w 3286897"/>
              <a:gd name="connsiteY9" fmla="*/ 1073503 h 1646192"/>
              <a:gd name="connsiteX10" fmla="*/ 345990 w 3286897"/>
              <a:gd name="connsiteY10" fmla="*/ 1122930 h 1646192"/>
              <a:gd name="connsiteX11" fmla="*/ 370703 w 3286897"/>
              <a:gd name="connsiteY11" fmla="*/ 1312400 h 1646192"/>
              <a:gd name="connsiteX12" fmla="*/ 560173 w 3286897"/>
              <a:gd name="connsiteY12" fmla="*/ 1312400 h 1646192"/>
              <a:gd name="connsiteX13" fmla="*/ 799071 w 3286897"/>
              <a:gd name="connsiteY13" fmla="*/ 1221784 h 1646192"/>
              <a:gd name="connsiteX14" fmla="*/ 930876 w 3286897"/>
              <a:gd name="connsiteY14" fmla="*/ 1032314 h 1646192"/>
              <a:gd name="connsiteX15" fmla="*/ 963827 w 3286897"/>
              <a:gd name="connsiteY15" fmla="*/ 851081 h 1646192"/>
              <a:gd name="connsiteX16" fmla="*/ 1029730 w 3286897"/>
              <a:gd name="connsiteY16" fmla="*/ 686324 h 1646192"/>
              <a:gd name="connsiteX17" fmla="*/ 1153298 w 3286897"/>
              <a:gd name="connsiteY17" fmla="*/ 686324 h 1646192"/>
              <a:gd name="connsiteX18" fmla="*/ 1178011 w 3286897"/>
              <a:gd name="connsiteY18" fmla="*/ 842843 h 1646192"/>
              <a:gd name="connsiteX19" fmla="*/ 1128584 w 3286897"/>
              <a:gd name="connsiteY19" fmla="*/ 1032314 h 1646192"/>
              <a:gd name="connsiteX20" fmla="*/ 972065 w 3286897"/>
              <a:gd name="connsiteY20" fmla="*/ 1230022 h 1646192"/>
              <a:gd name="connsiteX21" fmla="*/ 650790 w 3286897"/>
              <a:gd name="connsiteY21" fmla="*/ 1386541 h 1646192"/>
              <a:gd name="connsiteX22" fmla="*/ 766119 w 3286897"/>
              <a:gd name="connsiteY22" fmla="*/ 1600724 h 1646192"/>
              <a:gd name="connsiteX23" fmla="*/ 1128584 w 3286897"/>
              <a:gd name="connsiteY23" fmla="*/ 1378303 h 1646192"/>
              <a:gd name="connsiteX24" fmla="*/ 1383957 w 3286897"/>
              <a:gd name="connsiteY24" fmla="*/ 884033 h 1646192"/>
              <a:gd name="connsiteX25" fmla="*/ 1375719 w 3286897"/>
              <a:gd name="connsiteY25" fmla="*/ 579233 h 1646192"/>
              <a:gd name="connsiteX26" fmla="*/ 1095633 w 3286897"/>
              <a:gd name="connsiteY26" fmla="*/ 538043 h 1646192"/>
              <a:gd name="connsiteX27" fmla="*/ 1029730 w 3286897"/>
              <a:gd name="connsiteY27" fmla="*/ 389762 h 1646192"/>
              <a:gd name="connsiteX28" fmla="*/ 1318055 w 3286897"/>
              <a:gd name="connsiteY28" fmla="*/ 381524 h 1646192"/>
              <a:gd name="connsiteX29" fmla="*/ 1548714 w 3286897"/>
              <a:gd name="connsiteY29" fmla="*/ 579233 h 1646192"/>
              <a:gd name="connsiteX30" fmla="*/ 1499287 w 3286897"/>
              <a:gd name="connsiteY30" fmla="*/ 966411 h 1646192"/>
              <a:gd name="connsiteX31" fmla="*/ 1392195 w 3286897"/>
              <a:gd name="connsiteY31" fmla="*/ 1213546 h 1646192"/>
              <a:gd name="connsiteX32" fmla="*/ 1672282 w 3286897"/>
              <a:gd name="connsiteY32" fmla="*/ 1131168 h 1646192"/>
              <a:gd name="connsiteX33" fmla="*/ 1738184 w 3286897"/>
              <a:gd name="connsiteY33" fmla="*/ 595708 h 1646192"/>
              <a:gd name="connsiteX34" fmla="*/ 1556952 w 3286897"/>
              <a:gd name="connsiteY34" fmla="*/ 225006 h 1646192"/>
              <a:gd name="connsiteX35" fmla="*/ 1095633 w 3286897"/>
              <a:gd name="connsiteY35" fmla="*/ 208530 h 1646192"/>
              <a:gd name="connsiteX36" fmla="*/ 1005017 w 3286897"/>
              <a:gd name="connsiteY36" fmla="*/ 27297 h 1646192"/>
              <a:gd name="connsiteX37" fmla="*/ 1482811 w 3286897"/>
              <a:gd name="connsiteY37" fmla="*/ 10822 h 1646192"/>
              <a:gd name="connsiteX38" fmla="*/ 1771136 w 3286897"/>
              <a:gd name="connsiteY38" fmla="*/ 126151 h 1646192"/>
              <a:gd name="connsiteX39" fmla="*/ 1952368 w 3286897"/>
              <a:gd name="connsiteY39" fmla="*/ 752227 h 1646192"/>
              <a:gd name="connsiteX40" fmla="*/ 1828800 w 3286897"/>
              <a:gd name="connsiteY40" fmla="*/ 1246497 h 1646192"/>
              <a:gd name="connsiteX41" fmla="*/ 1474573 w 3286897"/>
              <a:gd name="connsiteY41" fmla="*/ 1370065 h 1646192"/>
              <a:gd name="connsiteX42" fmla="*/ 1375719 w 3286897"/>
              <a:gd name="connsiteY42" fmla="*/ 1584249 h 1646192"/>
              <a:gd name="connsiteX43" fmla="*/ 1853514 w 3286897"/>
              <a:gd name="connsiteY43" fmla="*/ 1584249 h 1646192"/>
              <a:gd name="connsiteX44" fmla="*/ 2141838 w 3286897"/>
              <a:gd name="connsiteY44" fmla="*/ 867557 h 1646192"/>
              <a:gd name="connsiteX45" fmla="*/ 2290119 w 3286897"/>
              <a:gd name="connsiteY45" fmla="*/ 719276 h 1646192"/>
              <a:gd name="connsiteX46" fmla="*/ 2636109 w 3286897"/>
              <a:gd name="connsiteY46" fmla="*/ 760465 h 1646192"/>
              <a:gd name="connsiteX47" fmla="*/ 3286897 w 3286897"/>
              <a:gd name="connsiteY47" fmla="*/ 851081 h 1646192"/>
              <a:gd name="connsiteX0" fmla="*/ 0 w 3599935"/>
              <a:gd name="connsiteY0" fmla="*/ 900508 h 1646192"/>
              <a:gd name="connsiteX1" fmla="*/ 922638 w 3599935"/>
              <a:gd name="connsiteY1" fmla="*/ 916984 h 1646192"/>
              <a:gd name="connsiteX2" fmla="*/ 1029730 w 3599935"/>
              <a:gd name="connsiteY2" fmla="*/ 702800 h 1646192"/>
              <a:gd name="connsiteX3" fmla="*/ 980303 w 3599935"/>
              <a:gd name="connsiteY3" fmla="*/ 439189 h 1646192"/>
              <a:gd name="connsiteX4" fmla="*/ 1087395 w 3599935"/>
              <a:gd name="connsiteY4" fmla="*/ 290908 h 1646192"/>
              <a:gd name="connsiteX5" fmla="*/ 1243914 w 3599935"/>
              <a:gd name="connsiteY5" fmla="*/ 389762 h 1646192"/>
              <a:gd name="connsiteX6" fmla="*/ 1178011 w 3599935"/>
              <a:gd name="connsiteY6" fmla="*/ 603946 h 1646192"/>
              <a:gd name="connsiteX7" fmla="*/ 1161536 w 3599935"/>
              <a:gd name="connsiteY7" fmla="*/ 801654 h 1646192"/>
              <a:gd name="connsiteX8" fmla="*/ 1112109 w 3599935"/>
              <a:gd name="connsiteY8" fmla="*/ 1015838 h 1646192"/>
              <a:gd name="connsiteX9" fmla="*/ 815547 w 3599935"/>
              <a:gd name="connsiteY9" fmla="*/ 1073503 h 1646192"/>
              <a:gd name="connsiteX10" fmla="*/ 659028 w 3599935"/>
              <a:gd name="connsiteY10" fmla="*/ 1122930 h 1646192"/>
              <a:gd name="connsiteX11" fmla="*/ 683741 w 3599935"/>
              <a:gd name="connsiteY11" fmla="*/ 1312400 h 1646192"/>
              <a:gd name="connsiteX12" fmla="*/ 873211 w 3599935"/>
              <a:gd name="connsiteY12" fmla="*/ 1312400 h 1646192"/>
              <a:gd name="connsiteX13" fmla="*/ 1112109 w 3599935"/>
              <a:gd name="connsiteY13" fmla="*/ 1221784 h 1646192"/>
              <a:gd name="connsiteX14" fmla="*/ 1243914 w 3599935"/>
              <a:gd name="connsiteY14" fmla="*/ 1032314 h 1646192"/>
              <a:gd name="connsiteX15" fmla="*/ 1276865 w 3599935"/>
              <a:gd name="connsiteY15" fmla="*/ 851081 h 1646192"/>
              <a:gd name="connsiteX16" fmla="*/ 1342768 w 3599935"/>
              <a:gd name="connsiteY16" fmla="*/ 686324 h 1646192"/>
              <a:gd name="connsiteX17" fmla="*/ 1466336 w 3599935"/>
              <a:gd name="connsiteY17" fmla="*/ 686324 h 1646192"/>
              <a:gd name="connsiteX18" fmla="*/ 1491049 w 3599935"/>
              <a:gd name="connsiteY18" fmla="*/ 842843 h 1646192"/>
              <a:gd name="connsiteX19" fmla="*/ 1441622 w 3599935"/>
              <a:gd name="connsiteY19" fmla="*/ 1032314 h 1646192"/>
              <a:gd name="connsiteX20" fmla="*/ 1285103 w 3599935"/>
              <a:gd name="connsiteY20" fmla="*/ 1230022 h 1646192"/>
              <a:gd name="connsiteX21" fmla="*/ 963828 w 3599935"/>
              <a:gd name="connsiteY21" fmla="*/ 1386541 h 1646192"/>
              <a:gd name="connsiteX22" fmla="*/ 1079157 w 3599935"/>
              <a:gd name="connsiteY22" fmla="*/ 1600724 h 1646192"/>
              <a:gd name="connsiteX23" fmla="*/ 1441622 w 3599935"/>
              <a:gd name="connsiteY23" fmla="*/ 1378303 h 1646192"/>
              <a:gd name="connsiteX24" fmla="*/ 1696995 w 3599935"/>
              <a:gd name="connsiteY24" fmla="*/ 884033 h 1646192"/>
              <a:gd name="connsiteX25" fmla="*/ 1688757 w 3599935"/>
              <a:gd name="connsiteY25" fmla="*/ 579233 h 1646192"/>
              <a:gd name="connsiteX26" fmla="*/ 1408671 w 3599935"/>
              <a:gd name="connsiteY26" fmla="*/ 538043 h 1646192"/>
              <a:gd name="connsiteX27" fmla="*/ 1342768 w 3599935"/>
              <a:gd name="connsiteY27" fmla="*/ 389762 h 1646192"/>
              <a:gd name="connsiteX28" fmla="*/ 1631093 w 3599935"/>
              <a:gd name="connsiteY28" fmla="*/ 381524 h 1646192"/>
              <a:gd name="connsiteX29" fmla="*/ 1861752 w 3599935"/>
              <a:gd name="connsiteY29" fmla="*/ 579233 h 1646192"/>
              <a:gd name="connsiteX30" fmla="*/ 1812325 w 3599935"/>
              <a:gd name="connsiteY30" fmla="*/ 966411 h 1646192"/>
              <a:gd name="connsiteX31" fmla="*/ 1705233 w 3599935"/>
              <a:gd name="connsiteY31" fmla="*/ 1213546 h 1646192"/>
              <a:gd name="connsiteX32" fmla="*/ 1985320 w 3599935"/>
              <a:gd name="connsiteY32" fmla="*/ 1131168 h 1646192"/>
              <a:gd name="connsiteX33" fmla="*/ 2051222 w 3599935"/>
              <a:gd name="connsiteY33" fmla="*/ 595708 h 1646192"/>
              <a:gd name="connsiteX34" fmla="*/ 1869990 w 3599935"/>
              <a:gd name="connsiteY34" fmla="*/ 225006 h 1646192"/>
              <a:gd name="connsiteX35" fmla="*/ 1408671 w 3599935"/>
              <a:gd name="connsiteY35" fmla="*/ 208530 h 1646192"/>
              <a:gd name="connsiteX36" fmla="*/ 1318055 w 3599935"/>
              <a:gd name="connsiteY36" fmla="*/ 27297 h 1646192"/>
              <a:gd name="connsiteX37" fmla="*/ 1795849 w 3599935"/>
              <a:gd name="connsiteY37" fmla="*/ 10822 h 1646192"/>
              <a:gd name="connsiteX38" fmla="*/ 2084174 w 3599935"/>
              <a:gd name="connsiteY38" fmla="*/ 126151 h 1646192"/>
              <a:gd name="connsiteX39" fmla="*/ 2265406 w 3599935"/>
              <a:gd name="connsiteY39" fmla="*/ 752227 h 1646192"/>
              <a:gd name="connsiteX40" fmla="*/ 2141838 w 3599935"/>
              <a:gd name="connsiteY40" fmla="*/ 1246497 h 1646192"/>
              <a:gd name="connsiteX41" fmla="*/ 1787611 w 3599935"/>
              <a:gd name="connsiteY41" fmla="*/ 1370065 h 1646192"/>
              <a:gd name="connsiteX42" fmla="*/ 1688757 w 3599935"/>
              <a:gd name="connsiteY42" fmla="*/ 1584249 h 1646192"/>
              <a:gd name="connsiteX43" fmla="*/ 2166552 w 3599935"/>
              <a:gd name="connsiteY43" fmla="*/ 1584249 h 1646192"/>
              <a:gd name="connsiteX44" fmla="*/ 2454876 w 3599935"/>
              <a:gd name="connsiteY44" fmla="*/ 867557 h 1646192"/>
              <a:gd name="connsiteX45" fmla="*/ 2603157 w 3599935"/>
              <a:gd name="connsiteY45" fmla="*/ 719276 h 1646192"/>
              <a:gd name="connsiteX46" fmla="*/ 2949147 w 3599935"/>
              <a:gd name="connsiteY46" fmla="*/ 760465 h 1646192"/>
              <a:gd name="connsiteX47" fmla="*/ 3599935 w 3599935"/>
              <a:gd name="connsiteY47" fmla="*/ 851081 h 16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599935" h="1646192">
                <a:moveTo>
                  <a:pt x="0" y="900508"/>
                </a:moveTo>
                <a:cubicBezTo>
                  <a:pt x="245075" y="925221"/>
                  <a:pt x="751016" y="949935"/>
                  <a:pt x="922638" y="916984"/>
                </a:cubicBezTo>
                <a:cubicBezTo>
                  <a:pt x="1094260" y="884033"/>
                  <a:pt x="1020119" y="782432"/>
                  <a:pt x="1029730" y="702800"/>
                </a:cubicBezTo>
                <a:cubicBezTo>
                  <a:pt x="1039341" y="623168"/>
                  <a:pt x="970692" y="507838"/>
                  <a:pt x="980303" y="439189"/>
                </a:cubicBezTo>
                <a:cubicBezTo>
                  <a:pt x="989914" y="370540"/>
                  <a:pt x="1043460" y="299146"/>
                  <a:pt x="1087395" y="290908"/>
                </a:cubicBezTo>
                <a:cubicBezTo>
                  <a:pt x="1131330" y="282670"/>
                  <a:pt x="1228811" y="337589"/>
                  <a:pt x="1243914" y="389762"/>
                </a:cubicBezTo>
                <a:cubicBezTo>
                  <a:pt x="1259017" y="441935"/>
                  <a:pt x="1191741" y="535297"/>
                  <a:pt x="1178011" y="603946"/>
                </a:cubicBezTo>
                <a:cubicBezTo>
                  <a:pt x="1164281" y="672595"/>
                  <a:pt x="1172520" y="733005"/>
                  <a:pt x="1161536" y="801654"/>
                </a:cubicBezTo>
                <a:cubicBezTo>
                  <a:pt x="1150552" y="870303"/>
                  <a:pt x="1169774" y="970530"/>
                  <a:pt x="1112109" y="1015838"/>
                </a:cubicBezTo>
                <a:cubicBezTo>
                  <a:pt x="1054444" y="1061146"/>
                  <a:pt x="891060" y="1055654"/>
                  <a:pt x="815547" y="1073503"/>
                </a:cubicBezTo>
                <a:cubicBezTo>
                  <a:pt x="740034" y="1091352"/>
                  <a:pt x="680996" y="1083114"/>
                  <a:pt x="659028" y="1122930"/>
                </a:cubicBezTo>
                <a:cubicBezTo>
                  <a:pt x="637060" y="1162746"/>
                  <a:pt x="648044" y="1280822"/>
                  <a:pt x="683741" y="1312400"/>
                </a:cubicBezTo>
                <a:cubicBezTo>
                  <a:pt x="719438" y="1343978"/>
                  <a:pt x="801816" y="1327503"/>
                  <a:pt x="873211" y="1312400"/>
                </a:cubicBezTo>
                <a:cubicBezTo>
                  <a:pt x="944606" y="1297297"/>
                  <a:pt x="1050325" y="1268465"/>
                  <a:pt x="1112109" y="1221784"/>
                </a:cubicBezTo>
                <a:cubicBezTo>
                  <a:pt x="1173893" y="1175103"/>
                  <a:pt x="1216455" y="1094098"/>
                  <a:pt x="1243914" y="1032314"/>
                </a:cubicBezTo>
                <a:cubicBezTo>
                  <a:pt x="1271373" y="970530"/>
                  <a:pt x="1260389" y="908746"/>
                  <a:pt x="1276865" y="851081"/>
                </a:cubicBezTo>
                <a:cubicBezTo>
                  <a:pt x="1293341" y="793416"/>
                  <a:pt x="1311190" y="713783"/>
                  <a:pt x="1342768" y="686324"/>
                </a:cubicBezTo>
                <a:cubicBezTo>
                  <a:pt x="1374346" y="658865"/>
                  <a:pt x="1441623" y="660237"/>
                  <a:pt x="1466336" y="686324"/>
                </a:cubicBezTo>
                <a:cubicBezTo>
                  <a:pt x="1491050" y="712410"/>
                  <a:pt x="1495168" y="785178"/>
                  <a:pt x="1491049" y="842843"/>
                </a:cubicBezTo>
                <a:cubicBezTo>
                  <a:pt x="1486930" y="900508"/>
                  <a:pt x="1475946" y="967784"/>
                  <a:pt x="1441622" y="1032314"/>
                </a:cubicBezTo>
                <a:cubicBezTo>
                  <a:pt x="1407298" y="1096844"/>
                  <a:pt x="1364735" y="1170984"/>
                  <a:pt x="1285103" y="1230022"/>
                </a:cubicBezTo>
                <a:cubicBezTo>
                  <a:pt x="1205471" y="1289060"/>
                  <a:pt x="998152" y="1324757"/>
                  <a:pt x="963828" y="1386541"/>
                </a:cubicBezTo>
                <a:cubicBezTo>
                  <a:pt x="929504" y="1448325"/>
                  <a:pt x="999525" y="1602097"/>
                  <a:pt x="1079157" y="1600724"/>
                </a:cubicBezTo>
                <a:cubicBezTo>
                  <a:pt x="1158789" y="1599351"/>
                  <a:pt x="1338649" y="1497751"/>
                  <a:pt x="1441622" y="1378303"/>
                </a:cubicBezTo>
                <a:cubicBezTo>
                  <a:pt x="1544595" y="1258855"/>
                  <a:pt x="1655806" y="1017211"/>
                  <a:pt x="1696995" y="884033"/>
                </a:cubicBezTo>
                <a:cubicBezTo>
                  <a:pt x="1738184" y="750855"/>
                  <a:pt x="1736811" y="636898"/>
                  <a:pt x="1688757" y="579233"/>
                </a:cubicBezTo>
                <a:cubicBezTo>
                  <a:pt x="1640703" y="521568"/>
                  <a:pt x="1466336" y="569621"/>
                  <a:pt x="1408671" y="538043"/>
                </a:cubicBezTo>
                <a:cubicBezTo>
                  <a:pt x="1351006" y="506465"/>
                  <a:pt x="1305698" y="415848"/>
                  <a:pt x="1342768" y="389762"/>
                </a:cubicBezTo>
                <a:cubicBezTo>
                  <a:pt x="1379838" y="363676"/>
                  <a:pt x="1544596" y="349946"/>
                  <a:pt x="1631093" y="381524"/>
                </a:cubicBezTo>
                <a:cubicBezTo>
                  <a:pt x="1717590" y="413102"/>
                  <a:pt x="1831547" y="481752"/>
                  <a:pt x="1861752" y="579233"/>
                </a:cubicBezTo>
                <a:cubicBezTo>
                  <a:pt x="1891957" y="676714"/>
                  <a:pt x="1838411" y="860692"/>
                  <a:pt x="1812325" y="966411"/>
                </a:cubicBezTo>
                <a:cubicBezTo>
                  <a:pt x="1786239" y="1072130"/>
                  <a:pt x="1676401" y="1186087"/>
                  <a:pt x="1705233" y="1213546"/>
                </a:cubicBezTo>
                <a:cubicBezTo>
                  <a:pt x="1734065" y="1241005"/>
                  <a:pt x="1927655" y="1234141"/>
                  <a:pt x="1985320" y="1131168"/>
                </a:cubicBezTo>
                <a:cubicBezTo>
                  <a:pt x="2042985" y="1028195"/>
                  <a:pt x="2070444" y="746735"/>
                  <a:pt x="2051222" y="595708"/>
                </a:cubicBezTo>
                <a:cubicBezTo>
                  <a:pt x="2032000" y="444681"/>
                  <a:pt x="1977082" y="289536"/>
                  <a:pt x="1869990" y="225006"/>
                </a:cubicBezTo>
                <a:cubicBezTo>
                  <a:pt x="1762898" y="160476"/>
                  <a:pt x="1500660" y="241482"/>
                  <a:pt x="1408671" y="208530"/>
                </a:cubicBezTo>
                <a:cubicBezTo>
                  <a:pt x="1316682" y="175578"/>
                  <a:pt x="1253525" y="60248"/>
                  <a:pt x="1318055" y="27297"/>
                </a:cubicBezTo>
                <a:cubicBezTo>
                  <a:pt x="1382585" y="-5654"/>
                  <a:pt x="1668163" y="-5654"/>
                  <a:pt x="1795849" y="10822"/>
                </a:cubicBezTo>
                <a:cubicBezTo>
                  <a:pt x="1923536" y="27298"/>
                  <a:pt x="2005915" y="2583"/>
                  <a:pt x="2084174" y="126151"/>
                </a:cubicBezTo>
                <a:cubicBezTo>
                  <a:pt x="2162434" y="249718"/>
                  <a:pt x="2255795" y="565503"/>
                  <a:pt x="2265406" y="752227"/>
                </a:cubicBezTo>
                <a:cubicBezTo>
                  <a:pt x="2275017" y="938951"/>
                  <a:pt x="2221470" y="1143524"/>
                  <a:pt x="2141838" y="1246497"/>
                </a:cubicBezTo>
                <a:cubicBezTo>
                  <a:pt x="2062206" y="1349470"/>
                  <a:pt x="1863124" y="1313773"/>
                  <a:pt x="1787611" y="1370065"/>
                </a:cubicBezTo>
                <a:cubicBezTo>
                  <a:pt x="1712098" y="1426357"/>
                  <a:pt x="1625600" y="1548552"/>
                  <a:pt x="1688757" y="1584249"/>
                </a:cubicBezTo>
                <a:cubicBezTo>
                  <a:pt x="1751914" y="1619946"/>
                  <a:pt x="2038866" y="1703698"/>
                  <a:pt x="2166552" y="1584249"/>
                </a:cubicBezTo>
                <a:cubicBezTo>
                  <a:pt x="2294238" y="1464800"/>
                  <a:pt x="2382109" y="1011719"/>
                  <a:pt x="2454876" y="867557"/>
                </a:cubicBezTo>
                <a:cubicBezTo>
                  <a:pt x="2527643" y="723395"/>
                  <a:pt x="2520779" y="737125"/>
                  <a:pt x="2603157" y="719276"/>
                </a:cubicBezTo>
                <a:cubicBezTo>
                  <a:pt x="2685535" y="701427"/>
                  <a:pt x="2872261" y="749481"/>
                  <a:pt x="2949147" y="760465"/>
                </a:cubicBezTo>
                <a:lnTo>
                  <a:pt x="3599935" y="851081"/>
                </a:ln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cxnSp>
        <p:nvCxnSpPr>
          <p:cNvPr id="11" name="Straight Connector 10">
            <a:extLst>
              <a:ext uri="{FF2B5EF4-FFF2-40B4-BE49-F238E27FC236}">
                <a16:creationId xmlns:a16="http://schemas.microsoft.com/office/drawing/2014/main" id="{6D4002B0-7468-D8A8-F824-962C3142B066}"/>
              </a:ext>
            </a:extLst>
          </p:cNvPr>
          <p:cNvCxnSpPr>
            <a:cxnSpLocks/>
            <a:endCxn id="12" idx="2"/>
          </p:cNvCxnSpPr>
          <p:nvPr/>
        </p:nvCxnSpPr>
        <p:spPr>
          <a:xfrm>
            <a:off x="2355669" y="2961439"/>
            <a:ext cx="1044277"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D28B2AE8-F88E-BEE4-D515-6288C38BBD25}"/>
              </a:ext>
            </a:extLst>
          </p:cNvPr>
          <p:cNvSpPr>
            <a:spLocks noChangeAspect="1"/>
          </p:cNvSpPr>
          <p:nvPr/>
        </p:nvSpPr>
        <p:spPr>
          <a:xfrm>
            <a:off x="3399946" y="2937077"/>
            <a:ext cx="57472" cy="57433"/>
          </a:xfrm>
          <a:prstGeom prst="ellipse">
            <a:avLst/>
          </a:prstGeom>
          <a:solidFill>
            <a:schemeClr val="tx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cxnSp>
        <p:nvCxnSpPr>
          <p:cNvPr id="13" name="Straight Connector 12">
            <a:extLst>
              <a:ext uri="{FF2B5EF4-FFF2-40B4-BE49-F238E27FC236}">
                <a16:creationId xmlns:a16="http://schemas.microsoft.com/office/drawing/2014/main" id="{17CA7FF9-76ED-42FE-ABC6-5FA9F45E18B7}"/>
              </a:ext>
            </a:extLst>
          </p:cNvPr>
          <p:cNvCxnSpPr>
            <a:cxnSpLocks/>
          </p:cNvCxnSpPr>
          <p:nvPr/>
        </p:nvCxnSpPr>
        <p:spPr>
          <a:xfrm>
            <a:off x="256500" y="2978636"/>
            <a:ext cx="536989"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ED80014-9CC6-BDF2-1E99-DE8B239341F3}"/>
              </a:ext>
            </a:extLst>
          </p:cNvPr>
          <p:cNvCxnSpPr>
            <a:cxnSpLocks/>
          </p:cNvCxnSpPr>
          <p:nvPr/>
        </p:nvCxnSpPr>
        <p:spPr>
          <a:xfrm>
            <a:off x="570552" y="2406073"/>
            <a:ext cx="6830" cy="731435"/>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CE2CBF4-6F70-5DCC-AF0F-EFA1E2464802}"/>
              </a:ext>
            </a:extLst>
          </p:cNvPr>
          <p:cNvCxnSpPr>
            <a:cxnSpLocks/>
          </p:cNvCxnSpPr>
          <p:nvPr/>
        </p:nvCxnSpPr>
        <p:spPr>
          <a:xfrm>
            <a:off x="564308" y="2406073"/>
            <a:ext cx="5312411"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73D5E90-E4B7-2BE2-669C-24139DCD1B47}"/>
              </a:ext>
            </a:extLst>
          </p:cNvPr>
          <p:cNvCxnSpPr>
            <a:cxnSpLocks/>
          </p:cNvCxnSpPr>
          <p:nvPr/>
        </p:nvCxnSpPr>
        <p:spPr>
          <a:xfrm>
            <a:off x="4700431" y="2726867"/>
            <a:ext cx="0" cy="23342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AD506DC9-35D1-8038-A659-AF4DAD8540A1}"/>
              </a:ext>
            </a:extLst>
          </p:cNvPr>
          <p:cNvGrpSpPr/>
          <p:nvPr/>
        </p:nvGrpSpPr>
        <p:grpSpPr>
          <a:xfrm>
            <a:off x="4672253" y="2386946"/>
            <a:ext cx="57472" cy="341268"/>
            <a:chOff x="7832189" y="1468658"/>
            <a:chExt cx="130463" cy="774691"/>
          </a:xfrm>
        </p:grpSpPr>
        <p:cxnSp>
          <p:nvCxnSpPr>
            <p:cNvPr id="18" name="Straight Connector 17">
              <a:extLst>
                <a:ext uri="{FF2B5EF4-FFF2-40B4-BE49-F238E27FC236}">
                  <a16:creationId xmlns:a16="http://schemas.microsoft.com/office/drawing/2014/main" id="{88E31EB3-0578-82C9-6BDC-586F658AC5F9}"/>
                </a:ext>
              </a:extLst>
            </p:cNvPr>
            <p:cNvCxnSpPr>
              <a:cxnSpLocks/>
            </p:cNvCxnSpPr>
            <p:nvPr/>
          </p:nvCxnSpPr>
          <p:spPr>
            <a:xfrm>
              <a:off x="7893714" y="1527734"/>
              <a:ext cx="0" cy="715615"/>
            </a:xfrm>
            <a:prstGeom prst="line">
              <a:avLst/>
            </a:prstGeom>
            <a:ln w="2222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BED602FA-8FF2-D178-8C8C-92A3213D36AD}"/>
                </a:ext>
              </a:extLst>
            </p:cNvPr>
            <p:cNvSpPr>
              <a:spLocks noChangeAspect="1"/>
            </p:cNvSpPr>
            <p:nvPr/>
          </p:nvSpPr>
          <p:spPr>
            <a:xfrm>
              <a:off x="7832189" y="1468658"/>
              <a:ext cx="130463" cy="130376"/>
            </a:xfrm>
            <a:prstGeom prst="ellipse">
              <a:avLst/>
            </a:prstGeom>
            <a:solidFill>
              <a:schemeClr val="bg1"/>
            </a:solidFill>
            <a:ln w="2222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grpSp>
      <p:grpSp>
        <p:nvGrpSpPr>
          <p:cNvPr id="20" name="Group 19">
            <a:extLst>
              <a:ext uri="{FF2B5EF4-FFF2-40B4-BE49-F238E27FC236}">
                <a16:creationId xmlns:a16="http://schemas.microsoft.com/office/drawing/2014/main" id="{79DCEE50-30CF-0618-2AEB-A87F7595CD07}"/>
              </a:ext>
            </a:extLst>
          </p:cNvPr>
          <p:cNvGrpSpPr/>
          <p:nvPr/>
        </p:nvGrpSpPr>
        <p:grpSpPr>
          <a:xfrm rot="18900000">
            <a:off x="4556470" y="2450805"/>
            <a:ext cx="57472" cy="342849"/>
            <a:chOff x="7846657" y="1465069"/>
            <a:chExt cx="130463" cy="778280"/>
          </a:xfrm>
          <a:solidFill>
            <a:schemeClr val="tx1"/>
          </a:solidFill>
        </p:grpSpPr>
        <p:cxnSp>
          <p:nvCxnSpPr>
            <p:cNvPr id="21" name="Straight Connector 20">
              <a:extLst>
                <a:ext uri="{FF2B5EF4-FFF2-40B4-BE49-F238E27FC236}">
                  <a16:creationId xmlns:a16="http://schemas.microsoft.com/office/drawing/2014/main" id="{76F531D3-9696-F1B4-E105-2B376123EDEA}"/>
                </a:ext>
              </a:extLst>
            </p:cNvPr>
            <p:cNvCxnSpPr>
              <a:cxnSpLocks/>
            </p:cNvCxnSpPr>
            <p:nvPr/>
          </p:nvCxnSpPr>
          <p:spPr>
            <a:xfrm>
              <a:off x="7906622" y="1527733"/>
              <a:ext cx="0" cy="715616"/>
            </a:xfrm>
            <a:prstGeom prst="line">
              <a:avLst/>
            </a:prstGeom>
            <a:grpFill/>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FB5F10F1-7BE1-0608-52AD-23FD337C9A43}"/>
                </a:ext>
              </a:extLst>
            </p:cNvPr>
            <p:cNvSpPr>
              <a:spLocks noChangeAspect="1"/>
            </p:cNvSpPr>
            <p:nvPr/>
          </p:nvSpPr>
          <p:spPr>
            <a:xfrm>
              <a:off x="7846657" y="1465069"/>
              <a:ext cx="130463" cy="130376"/>
            </a:xfrm>
            <a:prstGeom prst="ellipse">
              <a:avLst/>
            </a:prstGeom>
            <a:grp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grpSp>
      <p:sp>
        <p:nvSpPr>
          <p:cNvPr id="23" name="TextBox 22">
            <a:extLst>
              <a:ext uri="{FF2B5EF4-FFF2-40B4-BE49-F238E27FC236}">
                <a16:creationId xmlns:a16="http://schemas.microsoft.com/office/drawing/2014/main" id="{91AD08C6-A5EA-65FB-E391-3E21B293B52B}"/>
              </a:ext>
            </a:extLst>
          </p:cNvPr>
          <p:cNvSpPr txBox="1"/>
          <p:nvPr/>
        </p:nvSpPr>
        <p:spPr>
          <a:xfrm>
            <a:off x="887912" y="2477759"/>
            <a:ext cx="1116652" cy="307777"/>
          </a:xfrm>
          <a:prstGeom prst="rect">
            <a:avLst/>
          </a:prstGeom>
          <a:noFill/>
          <a:ln>
            <a:noFill/>
          </a:ln>
        </p:spPr>
        <p:txBody>
          <a:bodyPr wrap="none" rtlCol="0">
            <a:spAutoFit/>
          </a:bodyPr>
          <a:lstStyle/>
          <a:p>
            <a:r>
              <a:rPr lang="en-US" sz="1400" i="1" dirty="0">
                <a:latin typeface="LM Roman 12" panose="00000500000000000000" pitchFamily="50" charset="0"/>
              </a:rPr>
              <a:t>folded states</a:t>
            </a:r>
          </a:p>
        </p:txBody>
      </p:sp>
      <p:sp>
        <p:nvSpPr>
          <p:cNvPr id="24" name="TextBox 23">
            <a:extLst>
              <a:ext uri="{FF2B5EF4-FFF2-40B4-BE49-F238E27FC236}">
                <a16:creationId xmlns:a16="http://schemas.microsoft.com/office/drawing/2014/main" id="{486B2F43-5038-5930-ECB9-67134B2D802D}"/>
              </a:ext>
            </a:extLst>
          </p:cNvPr>
          <p:cNvSpPr txBox="1"/>
          <p:nvPr/>
        </p:nvSpPr>
        <p:spPr>
          <a:xfrm>
            <a:off x="2305496" y="2468469"/>
            <a:ext cx="1238481" cy="307777"/>
          </a:xfrm>
          <a:prstGeom prst="rect">
            <a:avLst/>
          </a:prstGeom>
          <a:noFill/>
          <a:ln>
            <a:noFill/>
          </a:ln>
        </p:spPr>
        <p:txBody>
          <a:bodyPr wrap="none" rtlCol="0">
            <a:spAutoFit/>
          </a:bodyPr>
          <a:lstStyle/>
          <a:p>
            <a:r>
              <a:rPr lang="en-US" sz="1400" i="1" dirty="0">
                <a:latin typeface="LM Roman 12" panose="00000500000000000000" pitchFamily="50" charset="0"/>
              </a:rPr>
              <a:t>unfolded state</a:t>
            </a:r>
          </a:p>
        </p:txBody>
      </p:sp>
      <p:sp>
        <p:nvSpPr>
          <p:cNvPr id="25" name="TextBox 24">
            <a:extLst>
              <a:ext uri="{FF2B5EF4-FFF2-40B4-BE49-F238E27FC236}">
                <a16:creationId xmlns:a16="http://schemas.microsoft.com/office/drawing/2014/main" id="{ADAEC40E-E43D-2EB9-E534-F3A9D01CE7EB}"/>
              </a:ext>
            </a:extLst>
          </p:cNvPr>
          <p:cNvSpPr txBox="1"/>
          <p:nvPr/>
        </p:nvSpPr>
        <p:spPr>
          <a:xfrm>
            <a:off x="4698579" y="2400074"/>
            <a:ext cx="1225015" cy="461665"/>
          </a:xfrm>
          <a:prstGeom prst="rect">
            <a:avLst/>
          </a:prstGeom>
          <a:noFill/>
        </p:spPr>
        <p:txBody>
          <a:bodyPr wrap="none" rtlCol="0">
            <a:spAutoFit/>
          </a:bodyPr>
          <a:lstStyle/>
          <a:p>
            <a:r>
              <a:rPr lang="en-US" sz="1200" dirty="0">
                <a:latin typeface="LM Roman 12" panose="00000500000000000000" pitchFamily="50" charset="0"/>
              </a:rPr>
              <a:t>Ca</a:t>
            </a:r>
            <a:r>
              <a:rPr lang="en-US" sz="1200" baseline="30000" dirty="0">
                <a:latin typeface="LM Roman 12" panose="00000500000000000000" pitchFamily="50" charset="0"/>
              </a:rPr>
              <a:t>2+</a:t>
            </a:r>
            <a:r>
              <a:rPr lang="en-US" sz="1200" dirty="0">
                <a:latin typeface="LM Roman 12" panose="00000500000000000000" pitchFamily="50" charset="0"/>
              </a:rPr>
              <a:t>-dependent</a:t>
            </a:r>
            <a:br>
              <a:rPr lang="en-US" sz="1200" dirty="0">
                <a:latin typeface="LM Roman 12" panose="00000500000000000000" pitchFamily="50" charset="0"/>
              </a:rPr>
            </a:br>
            <a:r>
              <a:rPr lang="en-US" sz="1200" dirty="0">
                <a:latin typeface="LM Roman 12" panose="00000500000000000000" pitchFamily="50" charset="0"/>
              </a:rPr>
              <a:t>association</a:t>
            </a:r>
          </a:p>
        </p:txBody>
      </p:sp>
      <p:cxnSp>
        <p:nvCxnSpPr>
          <p:cNvPr id="26" name="Straight Connector 25">
            <a:extLst>
              <a:ext uri="{FF2B5EF4-FFF2-40B4-BE49-F238E27FC236}">
                <a16:creationId xmlns:a16="http://schemas.microsoft.com/office/drawing/2014/main" id="{809E648C-9969-6A26-C9D8-80A98E309FFC}"/>
              </a:ext>
            </a:extLst>
          </p:cNvPr>
          <p:cNvCxnSpPr>
            <a:cxnSpLocks/>
          </p:cNvCxnSpPr>
          <p:nvPr/>
        </p:nvCxnSpPr>
        <p:spPr>
          <a:xfrm>
            <a:off x="4699356" y="2955023"/>
            <a:ext cx="558212"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6C969096-4355-3C6D-714F-E72009F5F873}"/>
              </a:ext>
            </a:extLst>
          </p:cNvPr>
          <p:cNvGrpSpPr/>
          <p:nvPr/>
        </p:nvGrpSpPr>
        <p:grpSpPr>
          <a:xfrm>
            <a:off x="5259457" y="2891024"/>
            <a:ext cx="407863" cy="143161"/>
            <a:chOff x="4962260" y="3796575"/>
            <a:chExt cx="1056873" cy="370965"/>
          </a:xfrm>
        </p:grpSpPr>
        <p:cxnSp>
          <p:nvCxnSpPr>
            <p:cNvPr id="28" name="Straight Connector 27">
              <a:extLst>
                <a:ext uri="{FF2B5EF4-FFF2-40B4-BE49-F238E27FC236}">
                  <a16:creationId xmlns:a16="http://schemas.microsoft.com/office/drawing/2014/main" id="{564FB98A-0C7B-C929-7508-5AA07A4AB91B}"/>
                </a:ext>
              </a:extLst>
            </p:cNvPr>
            <p:cNvCxnSpPr>
              <a:cxnSpLocks/>
            </p:cNvCxnSpPr>
            <p:nvPr/>
          </p:nvCxnSpPr>
          <p:spPr>
            <a:xfrm flipV="1">
              <a:off x="4962260" y="3796575"/>
              <a:ext cx="91440" cy="1828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A0E125B-F650-5036-459D-AEEFBA84087F}"/>
                </a:ext>
              </a:extLst>
            </p:cNvPr>
            <p:cNvCxnSpPr>
              <a:cxnSpLocks/>
            </p:cNvCxnSpPr>
            <p:nvPr/>
          </p:nvCxnSpPr>
          <p:spPr>
            <a:xfrm flipH="1" flipV="1">
              <a:off x="5051080" y="3801780"/>
              <a:ext cx="160559"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FBD8E83-BE86-9556-FB89-0FEE2044AEB5}"/>
                </a:ext>
              </a:extLst>
            </p:cNvPr>
            <p:cNvCxnSpPr>
              <a:cxnSpLocks/>
            </p:cNvCxnSpPr>
            <p:nvPr/>
          </p:nvCxnSpPr>
          <p:spPr>
            <a:xfrm flipH="1">
              <a:off x="5207995"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5A50134-E780-CD56-AF7F-FE5F07992DCF}"/>
                </a:ext>
              </a:extLst>
            </p:cNvPr>
            <p:cNvCxnSpPr>
              <a:cxnSpLocks/>
            </p:cNvCxnSpPr>
            <p:nvPr/>
          </p:nvCxnSpPr>
          <p:spPr>
            <a:xfrm flipH="1" flipV="1">
              <a:off x="5386722"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36DE552C-78C2-A05D-5D75-73FC75AFD7BB}"/>
                </a:ext>
              </a:extLst>
            </p:cNvPr>
            <p:cNvCxnSpPr>
              <a:cxnSpLocks/>
            </p:cNvCxnSpPr>
            <p:nvPr/>
          </p:nvCxnSpPr>
          <p:spPr>
            <a:xfrm flipH="1">
              <a:off x="5565581"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F41866-BF70-E342-F4E8-ED651BF5F861}"/>
                </a:ext>
              </a:extLst>
            </p:cNvPr>
            <p:cNvCxnSpPr>
              <a:cxnSpLocks/>
            </p:cNvCxnSpPr>
            <p:nvPr/>
          </p:nvCxnSpPr>
          <p:spPr>
            <a:xfrm flipH="1" flipV="1">
              <a:off x="5747024"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1650E14-6056-C277-51DB-DB268CE3CBEE}"/>
                </a:ext>
              </a:extLst>
            </p:cNvPr>
            <p:cNvCxnSpPr>
              <a:cxnSpLocks/>
            </p:cNvCxnSpPr>
            <p:nvPr/>
          </p:nvCxnSpPr>
          <p:spPr>
            <a:xfrm flipV="1">
              <a:off x="5927693" y="3984660"/>
              <a:ext cx="91440" cy="1828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5" name="Straight Connector 34">
            <a:extLst>
              <a:ext uri="{FF2B5EF4-FFF2-40B4-BE49-F238E27FC236}">
                <a16:creationId xmlns:a16="http://schemas.microsoft.com/office/drawing/2014/main" id="{464131B4-326A-5A6C-E5CF-B8E341FC44A5}"/>
              </a:ext>
            </a:extLst>
          </p:cNvPr>
          <p:cNvCxnSpPr>
            <a:cxnSpLocks/>
            <a:endCxn id="79" idx="2"/>
          </p:cNvCxnSpPr>
          <p:nvPr/>
        </p:nvCxnSpPr>
        <p:spPr>
          <a:xfrm flipV="1">
            <a:off x="5664500" y="2960354"/>
            <a:ext cx="472167" cy="1246"/>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61CB44F0-4D62-3F02-FB21-9504B13F0B93}"/>
              </a:ext>
            </a:extLst>
          </p:cNvPr>
          <p:cNvSpPr txBox="1"/>
          <p:nvPr/>
        </p:nvSpPr>
        <p:spPr>
          <a:xfrm>
            <a:off x="5135714" y="3087394"/>
            <a:ext cx="1086486" cy="276999"/>
          </a:xfrm>
          <a:prstGeom prst="rect">
            <a:avLst/>
          </a:prstGeom>
          <a:noFill/>
          <a:ln>
            <a:noFill/>
          </a:ln>
        </p:spPr>
        <p:txBody>
          <a:bodyPr wrap="square" rtlCol="0">
            <a:spAutoFit/>
          </a:bodyPr>
          <a:lstStyle/>
          <a:p>
            <a:r>
              <a:rPr lang="en-US" sz="1200" dirty="0">
                <a:latin typeface="LM Roman 12" panose="00000500000000000000" pitchFamily="50" charset="0"/>
              </a:rPr>
              <a:t>distal domain</a:t>
            </a:r>
          </a:p>
        </p:txBody>
      </p:sp>
      <p:sp>
        <p:nvSpPr>
          <p:cNvPr id="37" name="TextBox 36">
            <a:extLst>
              <a:ext uri="{FF2B5EF4-FFF2-40B4-BE49-F238E27FC236}">
                <a16:creationId xmlns:a16="http://schemas.microsoft.com/office/drawing/2014/main" id="{65EB0DD5-A326-CB12-8AD5-CA474E48C593}"/>
              </a:ext>
            </a:extLst>
          </p:cNvPr>
          <p:cNvSpPr txBox="1"/>
          <p:nvPr/>
        </p:nvSpPr>
        <p:spPr>
          <a:xfrm>
            <a:off x="1382635" y="3087394"/>
            <a:ext cx="1975157" cy="276999"/>
          </a:xfrm>
          <a:prstGeom prst="rect">
            <a:avLst/>
          </a:prstGeom>
          <a:noFill/>
          <a:ln>
            <a:noFill/>
          </a:ln>
        </p:spPr>
        <p:txBody>
          <a:bodyPr wrap="square" rtlCol="0">
            <a:spAutoFit/>
          </a:bodyPr>
          <a:lstStyle/>
          <a:p>
            <a:pPr algn="ctr"/>
            <a:r>
              <a:rPr lang="en-US" sz="1200" dirty="0">
                <a:latin typeface="LM Roman 12" panose="00000500000000000000" pitchFamily="50" charset="0"/>
              </a:rPr>
              <a:t>proximal domain</a:t>
            </a:r>
          </a:p>
        </p:txBody>
      </p:sp>
      <p:sp>
        <p:nvSpPr>
          <p:cNvPr id="38" name="TextBox 37">
            <a:extLst>
              <a:ext uri="{FF2B5EF4-FFF2-40B4-BE49-F238E27FC236}">
                <a16:creationId xmlns:a16="http://schemas.microsoft.com/office/drawing/2014/main" id="{5713AD25-BEA3-B4BA-CEFF-EB3074328913}"/>
              </a:ext>
            </a:extLst>
          </p:cNvPr>
          <p:cNvSpPr txBox="1"/>
          <p:nvPr/>
        </p:nvSpPr>
        <p:spPr>
          <a:xfrm>
            <a:off x="2937793" y="2126943"/>
            <a:ext cx="622286" cy="338554"/>
          </a:xfrm>
          <a:prstGeom prst="rect">
            <a:avLst/>
          </a:prstGeom>
          <a:noFill/>
          <a:ln>
            <a:noFill/>
          </a:ln>
        </p:spPr>
        <p:txBody>
          <a:bodyPr wrap="none" rtlCol="0">
            <a:spAutoFit/>
          </a:bodyPr>
          <a:lstStyle/>
          <a:p>
            <a:r>
              <a:rPr lang="en-US" sz="1600" dirty="0">
                <a:latin typeface="LM Roman 12" panose="00000500000000000000" pitchFamily="50" charset="0"/>
              </a:rPr>
              <a:t>actin</a:t>
            </a:r>
          </a:p>
        </p:txBody>
      </p:sp>
      <p:sp>
        <p:nvSpPr>
          <p:cNvPr id="39" name="TextBox 38">
            <a:extLst>
              <a:ext uri="{FF2B5EF4-FFF2-40B4-BE49-F238E27FC236}">
                <a16:creationId xmlns:a16="http://schemas.microsoft.com/office/drawing/2014/main" id="{A7641A93-4A4C-389B-547F-0BB857B2FAF1}"/>
              </a:ext>
            </a:extLst>
          </p:cNvPr>
          <p:cNvSpPr txBox="1"/>
          <p:nvPr/>
        </p:nvSpPr>
        <p:spPr>
          <a:xfrm rot="16200000">
            <a:off x="80875" y="2312310"/>
            <a:ext cx="728084" cy="338554"/>
          </a:xfrm>
          <a:prstGeom prst="rect">
            <a:avLst/>
          </a:prstGeom>
          <a:noFill/>
          <a:ln>
            <a:noFill/>
          </a:ln>
        </p:spPr>
        <p:txBody>
          <a:bodyPr wrap="none" rtlCol="0">
            <a:spAutoFit/>
          </a:bodyPr>
          <a:lstStyle/>
          <a:p>
            <a:r>
              <a:rPr lang="en-US" sz="1600" dirty="0">
                <a:latin typeface="LM Roman 12" panose="00000500000000000000" pitchFamily="50" charset="0"/>
              </a:rPr>
              <a:t>Z disk</a:t>
            </a:r>
          </a:p>
        </p:txBody>
      </p:sp>
      <p:sp>
        <p:nvSpPr>
          <p:cNvPr id="41" name="TextBox 40">
            <a:extLst>
              <a:ext uri="{FF2B5EF4-FFF2-40B4-BE49-F238E27FC236}">
                <a16:creationId xmlns:a16="http://schemas.microsoft.com/office/drawing/2014/main" id="{88973EBE-7697-CE57-0BE5-6126FD2F81A2}"/>
              </a:ext>
            </a:extLst>
          </p:cNvPr>
          <p:cNvSpPr txBox="1"/>
          <p:nvPr/>
        </p:nvSpPr>
        <p:spPr>
          <a:xfrm>
            <a:off x="4411467" y="3087394"/>
            <a:ext cx="639953" cy="276999"/>
          </a:xfrm>
          <a:prstGeom prst="rect">
            <a:avLst/>
          </a:prstGeom>
          <a:noFill/>
          <a:ln>
            <a:noFill/>
          </a:ln>
        </p:spPr>
        <p:txBody>
          <a:bodyPr wrap="square" rtlCol="0">
            <a:spAutoFit/>
          </a:bodyPr>
          <a:lstStyle/>
          <a:p>
            <a:pPr algn="ctr"/>
            <a:r>
              <a:rPr lang="en-US" sz="1200" dirty="0">
                <a:latin typeface="LM Roman 12" panose="00000500000000000000" pitchFamily="50" charset="0"/>
              </a:rPr>
              <a:t>PEVK</a:t>
            </a:r>
          </a:p>
        </p:txBody>
      </p:sp>
      <p:cxnSp>
        <p:nvCxnSpPr>
          <p:cNvPr id="60" name="Straight Connector 59">
            <a:extLst>
              <a:ext uri="{FF2B5EF4-FFF2-40B4-BE49-F238E27FC236}">
                <a16:creationId xmlns:a16="http://schemas.microsoft.com/office/drawing/2014/main" id="{E43B9293-151D-D571-D9FC-47D2C5076481}"/>
              </a:ext>
            </a:extLst>
          </p:cNvPr>
          <p:cNvCxnSpPr>
            <a:cxnSpLocks/>
          </p:cNvCxnSpPr>
          <p:nvPr/>
        </p:nvCxnSpPr>
        <p:spPr>
          <a:xfrm>
            <a:off x="180584" y="3554064"/>
            <a:ext cx="4452241" cy="0"/>
          </a:xfrm>
          <a:prstGeom prst="line">
            <a:avLst/>
          </a:prstGeom>
          <a:ln w="22225">
            <a:solidFill>
              <a:schemeClr val="tx1"/>
            </a:solidFill>
            <a:headEnd type="arrow" w="lg" len="lg"/>
            <a:tailEnd type="arrow" w="lg" len="lg"/>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743E603-5AEC-45E6-01A0-4086CA37492D}"/>
              </a:ext>
            </a:extLst>
          </p:cNvPr>
          <p:cNvCxnSpPr>
            <a:cxnSpLocks/>
          </p:cNvCxnSpPr>
          <p:nvPr/>
        </p:nvCxnSpPr>
        <p:spPr>
          <a:xfrm>
            <a:off x="4668731" y="3549059"/>
            <a:ext cx="1538028" cy="15275"/>
          </a:xfrm>
          <a:prstGeom prst="line">
            <a:avLst/>
          </a:prstGeom>
          <a:ln w="22225">
            <a:solidFill>
              <a:schemeClr val="tx1"/>
            </a:solidFill>
            <a:headEnd type="arrow" w="lg" len="lg"/>
            <a:tailEnd type="arrow" w="lg" len="lg"/>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A7CCF3F2-364F-8FFC-C53B-3F2530A4B3A4}"/>
              </a:ext>
            </a:extLst>
          </p:cNvPr>
          <p:cNvSpPr txBox="1"/>
          <p:nvPr/>
        </p:nvSpPr>
        <p:spPr>
          <a:xfrm>
            <a:off x="4653290" y="3506773"/>
            <a:ext cx="986837" cy="338554"/>
          </a:xfrm>
          <a:prstGeom prst="rect">
            <a:avLst/>
          </a:prstGeom>
          <a:noFill/>
          <a:ln>
            <a:noFill/>
          </a:ln>
        </p:spPr>
        <p:txBody>
          <a:bodyPr wrap="square" rtlCol="0" anchor="t">
            <a:spAutoFit/>
          </a:bodyPr>
          <a:lstStyle/>
          <a:p>
            <a:pPr algn="ctr"/>
            <a:r>
              <a:rPr lang="en-US" sz="1600" i="1" dirty="0" err="1">
                <a:latin typeface="LM Roman 12" panose="00000500000000000000" pitchFamily="50" charset="0"/>
              </a:rPr>
              <a:t>L</a:t>
            </a:r>
            <a:r>
              <a:rPr lang="en-US" sz="1600" i="1" baseline="-25000" dirty="0" err="1">
                <a:latin typeface="LM Roman 12" panose="00000500000000000000" pitchFamily="50" charset="0"/>
              </a:rPr>
              <a:t>d</a:t>
            </a:r>
            <a:endParaRPr lang="en-US" sz="1600" baseline="-25000" dirty="0">
              <a:latin typeface="LM Roman 12" panose="00000500000000000000" pitchFamily="50" charset="0"/>
            </a:endParaRPr>
          </a:p>
        </p:txBody>
      </p:sp>
      <p:cxnSp>
        <p:nvCxnSpPr>
          <p:cNvPr id="72" name="Straight Connector 71">
            <a:extLst>
              <a:ext uri="{FF2B5EF4-FFF2-40B4-BE49-F238E27FC236}">
                <a16:creationId xmlns:a16="http://schemas.microsoft.com/office/drawing/2014/main" id="{59F47F07-94F8-20A9-F306-189238C51B3E}"/>
              </a:ext>
            </a:extLst>
          </p:cNvPr>
          <p:cNvCxnSpPr>
            <a:cxnSpLocks/>
            <a:stCxn id="10" idx="47"/>
          </p:cNvCxnSpPr>
          <p:nvPr/>
        </p:nvCxnSpPr>
        <p:spPr>
          <a:xfrm>
            <a:off x="4208475" y="2958467"/>
            <a:ext cx="493031" cy="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74A0CC5-9650-6BD6-8680-6C26F03A9220}"/>
              </a:ext>
            </a:extLst>
          </p:cNvPr>
          <p:cNvCxnSpPr>
            <a:cxnSpLocks/>
          </p:cNvCxnSpPr>
          <p:nvPr/>
        </p:nvCxnSpPr>
        <p:spPr>
          <a:xfrm>
            <a:off x="180584" y="2019886"/>
            <a:ext cx="2827945"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59" name="Group 58">
            <a:extLst>
              <a:ext uri="{FF2B5EF4-FFF2-40B4-BE49-F238E27FC236}">
                <a16:creationId xmlns:a16="http://schemas.microsoft.com/office/drawing/2014/main" id="{C5A84519-96AA-6571-C44F-AD2A31C793FA}"/>
              </a:ext>
            </a:extLst>
          </p:cNvPr>
          <p:cNvGrpSpPr/>
          <p:nvPr/>
        </p:nvGrpSpPr>
        <p:grpSpPr>
          <a:xfrm>
            <a:off x="2998955" y="1931712"/>
            <a:ext cx="1141914" cy="183994"/>
            <a:chOff x="4962260" y="3796575"/>
            <a:chExt cx="1056873" cy="370965"/>
          </a:xfrm>
        </p:grpSpPr>
        <p:cxnSp>
          <p:nvCxnSpPr>
            <p:cNvPr id="65" name="Straight Connector 64">
              <a:extLst>
                <a:ext uri="{FF2B5EF4-FFF2-40B4-BE49-F238E27FC236}">
                  <a16:creationId xmlns:a16="http://schemas.microsoft.com/office/drawing/2014/main" id="{8E2453CF-74AB-D246-672A-74D26B877A0D}"/>
                </a:ext>
              </a:extLst>
            </p:cNvPr>
            <p:cNvCxnSpPr>
              <a:cxnSpLocks/>
            </p:cNvCxnSpPr>
            <p:nvPr/>
          </p:nvCxnSpPr>
          <p:spPr>
            <a:xfrm flipV="1">
              <a:off x="4962260" y="3796575"/>
              <a:ext cx="91440" cy="1828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F5DDD7A0-0AFD-7E96-1DAC-9D4A9EF575C1}"/>
                </a:ext>
              </a:extLst>
            </p:cNvPr>
            <p:cNvCxnSpPr>
              <a:cxnSpLocks/>
            </p:cNvCxnSpPr>
            <p:nvPr/>
          </p:nvCxnSpPr>
          <p:spPr>
            <a:xfrm flipH="1" flipV="1">
              <a:off x="5051080" y="3801780"/>
              <a:ext cx="160559"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54594810-8BD8-7A07-6B67-D5208A059FDC}"/>
                </a:ext>
              </a:extLst>
            </p:cNvPr>
            <p:cNvCxnSpPr>
              <a:cxnSpLocks/>
            </p:cNvCxnSpPr>
            <p:nvPr/>
          </p:nvCxnSpPr>
          <p:spPr>
            <a:xfrm flipH="1">
              <a:off x="5207995"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0078A12C-42C4-7C2B-3C1A-0AB4EE39399A}"/>
                </a:ext>
              </a:extLst>
            </p:cNvPr>
            <p:cNvCxnSpPr>
              <a:cxnSpLocks/>
            </p:cNvCxnSpPr>
            <p:nvPr/>
          </p:nvCxnSpPr>
          <p:spPr>
            <a:xfrm flipH="1" flipV="1">
              <a:off x="5386722"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B07E2C3C-A23C-16B3-CF91-AD96BE46DC8D}"/>
                </a:ext>
              </a:extLst>
            </p:cNvPr>
            <p:cNvCxnSpPr>
              <a:cxnSpLocks/>
            </p:cNvCxnSpPr>
            <p:nvPr/>
          </p:nvCxnSpPr>
          <p:spPr>
            <a:xfrm flipH="1">
              <a:off x="5565581"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47A92BBA-03F1-1B6B-32B8-DA01E9A7C5C4}"/>
                </a:ext>
              </a:extLst>
            </p:cNvPr>
            <p:cNvCxnSpPr>
              <a:cxnSpLocks/>
            </p:cNvCxnSpPr>
            <p:nvPr/>
          </p:nvCxnSpPr>
          <p:spPr>
            <a:xfrm flipH="1" flipV="1">
              <a:off x="5747024" y="3801780"/>
              <a:ext cx="182880" cy="36576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06525300-4E89-9A86-40E5-928A92B4E2A3}"/>
                </a:ext>
              </a:extLst>
            </p:cNvPr>
            <p:cNvCxnSpPr>
              <a:cxnSpLocks/>
            </p:cNvCxnSpPr>
            <p:nvPr/>
          </p:nvCxnSpPr>
          <p:spPr>
            <a:xfrm flipV="1">
              <a:off x="5927693" y="3984660"/>
              <a:ext cx="91440" cy="1828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73" name="Straight Connector 72">
            <a:extLst>
              <a:ext uri="{FF2B5EF4-FFF2-40B4-BE49-F238E27FC236}">
                <a16:creationId xmlns:a16="http://schemas.microsoft.com/office/drawing/2014/main" id="{1D89ECB5-764A-15A9-264D-7529A020B991}"/>
              </a:ext>
            </a:extLst>
          </p:cNvPr>
          <p:cNvCxnSpPr>
            <a:cxnSpLocks/>
          </p:cNvCxnSpPr>
          <p:nvPr/>
        </p:nvCxnSpPr>
        <p:spPr>
          <a:xfrm>
            <a:off x="4140869" y="2020471"/>
            <a:ext cx="2065890" cy="4528"/>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78" name="Right Triangle 77">
            <a:extLst>
              <a:ext uri="{FF2B5EF4-FFF2-40B4-BE49-F238E27FC236}">
                <a16:creationId xmlns:a16="http://schemas.microsoft.com/office/drawing/2014/main" id="{FF918052-E167-A1B2-5501-A5A025D50716}"/>
              </a:ext>
            </a:extLst>
          </p:cNvPr>
          <p:cNvSpPr/>
          <p:nvPr/>
        </p:nvSpPr>
        <p:spPr>
          <a:xfrm rot="5400000">
            <a:off x="5858695" y="2194363"/>
            <a:ext cx="229733" cy="193688"/>
          </a:xfrm>
          <a:prstGeom prst="rtTriangle">
            <a:avLst/>
          </a:prstGeom>
          <a:solidFill>
            <a:srgbClr val="D2D2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79" name="Oval 78">
            <a:extLst>
              <a:ext uri="{FF2B5EF4-FFF2-40B4-BE49-F238E27FC236}">
                <a16:creationId xmlns:a16="http://schemas.microsoft.com/office/drawing/2014/main" id="{C9CF6E60-5685-9DC9-D062-990066E8A4E2}"/>
              </a:ext>
            </a:extLst>
          </p:cNvPr>
          <p:cNvSpPr/>
          <p:nvPr/>
        </p:nvSpPr>
        <p:spPr>
          <a:xfrm>
            <a:off x="6136667" y="2890262"/>
            <a:ext cx="140183" cy="140183"/>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cxnSp>
        <p:nvCxnSpPr>
          <p:cNvPr id="82" name="Straight Connector 81">
            <a:extLst>
              <a:ext uri="{FF2B5EF4-FFF2-40B4-BE49-F238E27FC236}">
                <a16:creationId xmlns:a16="http://schemas.microsoft.com/office/drawing/2014/main" id="{3959B1FB-0655-A645-4FB6-65BF4330D111}"/>
              </a:ext>
            </a:extLst>
          </p:cNvPr>
          <p:cNvCxnSpPr>
            <a:cxnSpLocks/>
            <a:stCxn id="79" idx="0"/>
          </p:cNvCxnSpPr>
          <p:nvPr/>
        </p:nvCxnSpPr>
        <p:spPr>
          <a:xfrm flipV="1">
            <a:off x="6206759" y="2019886"/>
            <a:ext cx="0" cy="870376"/>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90" name="Oval 89">
            <a:extLst>
              <a:ext uri="{FF2B5EF4-FFF2-40B4-BE49-F238E27FC236}">
                <a16:creationId xmlns:a16="http://schemas.microsoft.com/office/drawing/2014/main" id="{1E008C06-1495-EF25-7D6D-C746F7F31115}"/>
              </a:ext>
            </a:extLst>
          </p:cNvPr>
          <p:cNvSpPr/>
          <p:nvPr/>
        </p:nvSpPr>
        <p:spPr>
          <a:xfrm>
            <a:off x="114303" y="2902507"/>
            <a:ext cx="140183" cy="140183"/>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cxnSp>
        <p:nvCxnSpPr>
          <p:cNvPr id="93" name="Straight Connector 92">
            <a:extLst>
              <a:ext uri="{FF2B5EF4-FFF2-40B4-BE49-F238E27FC236}">
                <a16:creationId xmlns:a16="http://schemas.microsoft.com/office/drawing/2014/main" id="{6619C2C0-50E2-E401-6320-94A8D31EF017}"/>
              </a:ext>
            </a:extLst>
          </p:cNvPr>
          <p:cNvCxnSpPr>
            <a:cxnSpLocks/>
            <a:stCxn id="90" idx="0"/>
          </p:cNvCxnSpPr>
          <p:nvPr/>
        </p:nvCxnSpPr>
        <p:spPr>
          <a:xfrm flipH="1" flipV="1">
            <a:off x="181004" y="2019886"/>
            <a:ext cx="3391" cy="8826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97" name="TextBox 96">
                <a:extLst>
                  <a:ext uri="{FF2B5EF4-FFF2-40B4-BE49-F238E27FC236}">
                    <a16:creationId xmlns:a16="http://schemas.microsoft.com/office/drawing/2014/main" id="{91B0E231-3CE0-3C98-5988-113CD57630BC}"/>
                  </a:ext>
                </a:extLst>
              </p:cNvPr>
              <p:cNvSpPr txBox="1"/>
              <p:nvPr/>
            </p:nvSpPr>
            <p:spPr>
              <a:xfrm>
                <a:off x="2473506" y="1364866"/>
                <a:ext cx="671183" cy="513282"/>
              </a:xfrm>
              <a:prstGeom prst="rect">
                <a:avLst/>
              </a:prstGeom>
              <a:noFill/>
              <a:ln>
                <a:no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800" i="1" baseline="-25000" smtClean="0">
                              <a:latin typeface="Cambria Math" panose="02040503050406030204" pitchFamily="18" charset="0"/>
                            </a:rPr>
                          </m:ctrlPr>
                        </m:sSubPr>
                        <m:e>
                          <m:r>
                            <a:rPr lang="en-US" sz="2800" b="0" i="1" baseline="-25000" smtClean="0">
                              <a:latin typeface="Cambria Math" panose="02040503050406030204" pitchFamily="18" charset="0"/>
                            </a:rPr>
                            <m:t>𝛩</m:t>
                          </m:r>
                        </m:e>
                        <m:sub>
                          <m:r>
                            <a:rPr lang="en-US" sz="2800" b="0" i="1" baseline="-25000" smtClean="0">
                              <a:latin typeface="Cambria Math" panose="02040503050406030204" pitchFamily="18" charset="0"/>
                            </a:rPr>
                            <m:t>𝑠𝑠</m:t>
                          </m:r>
                        </m:sub>
                      </m:sSub>
                    </m:oMath>
                  </m:oMathPara>
                </a14:m>
                <a:endParaRPr lang="en-US" sz="2800" i="1" baseline="-25000" dirty="0">
                  <a:latin typeface="LM Roman 12" panose="00000500000000000000" pitchFamily="50" charset="0"/>
                </a:endParaRPr>
              </a:p>
            </p:txBody>
          </p:sp>
        </mc:Choice>
        <mc:Fallback>
          <p:sp>
            <p:nvSpPr>
              <p:cNvPr id="97" name="TextBox 96">
                <a:extLst>
                  <a:ext uri="{FF2B5EF4-FFF2-40B4-BE49-F238E27FC236}">
                    <a16:creationId xmlns:a16="http://schemas.microsoft.com/office/drawing/2014/main" id="{91B0E231-3CE0-3C98-5988-113CD57630BC}"/>
                  </a:ext>
                </a:extLst>
              </p:cNvPr>
              <p:cNvSpPr txBox="1">
                <a:spLocks noRot="1" noChangeAspect="1" noMove="1" noResize="1" noEditPoints="1" noAdjustHandles="1" noChangeArrowheads="1" noChangeShapeType="1" noTextEdit="1"/>
              </p:cNvSpPr>
              <p:nvPr/>
            </p:nvSpPr>
            <p:spPr>
              <a:xfrm>
                <a:off x="2473506" y="1364866"/>
                <a:ext cx="671183" cy="513282"/>
              </a:xfrm>
              <a:prstGeom prst="rect">
                <a:avLst/>
              </a:prstGeom>
              <a:blipFill>
                <a:blip r:embed="rId3"/>
                <a:stretch>
                  <a:fillRect b="-22619"/>
                </a:stretch>
              </a:blipFill>
              <a:ln>
                <a:noFill/>
              </a:ln>
            </p:spPr>
            <p:txBody>
              <a:bodyPr/>
              <a:lstStyle/>
              <a:p>
                <a:r>
                  <a:rPr lang="en-US">
                    <a:noFill/>
                  </a:rPr>
                  <a:t> </a:t>
                </a:r>
              </a:p>
            </p:txBody>
          </p:sp>
        </mc:Fallback>
      </mc:AlternateContent>
      <p:sp>
        <p:nvSpPr>
          <p:cNvPr id="45" name="Title 44">
            <a:extLst>
              <a:ext uri="{FF2B5EF4-FFF2-40B4-BE49-F238E27FC236}">
                <a16:creationId xmlns:a16="http://schemas.microsoft.com/office/drawing/2014/main" id="{F71FFC58-AAF5-B2A5-216E-EFF897035AB4}"/>
              </a:ext>
            </a:extLst>
          </p:cNvPr>
          <p:cNvSpPr>
            <a:spLocks noGrp="1"/>
          </p:cNvSpPr>
          <p:nvPr>
            <p:ph type="title"/>
          </p:nvPr>
        </p:nvSpPr>
        <p:spPr>
          <a:xfrm>
            <a:off x="7567961" y="4883292"/>
            <a:ext cx="10515600" cy="1325563"/>
          </a:xfrm>
        </p:spPr>
        <p:txBody>
          <a:bodyPr/>
          <a:lstStyle/>
          <a:p>
            <a:r>
              <a:rPr lang="en-US" dirty="0"/>
              <a:t>Fig 1</a:t>
            </a:r>
          </a:p>
        </p:txBody>
      </p:sp>
      <p:sp>
        <p:nvSpPr>
          <p:cNvPr id="48" name="Content Placeholder 47">
            <a:extLst>
              <a:ext uri="{FF2B5EF4-FFF2-40B4-BE49-F238E27FC236}">
                <a16:creationId xmlns:a16="http://schemas.microsoft.com/office/drawing/2014/main" id="{267F32B9-9D24-64A7-3234-CFC8FBDF0452}"/>
              </a:ext>
            </a:extLst>
          </p:cNvPr>
          <p:cNvSpPr>
            <a:spLocks noGrp="1"/>
          </p:cNvSpPr>
          <p:nvPr>
            <p:ph sz="half" idx="4294967295"/>
          </p:nvPr>
        </p:nvSpPr>
        <p:spPr>
          <a:xfrm>
            <a:off x="7010400" y="227013"/>
            <a:ext cx="5181600" cy="4351337"/>
          </a:xfrm>
        </p:spPr>
        <p:txBody>
          <a:bodyPr>
            <a:normAutofit fontScale="85000" lnSpcReduction="20000"/>
          </a:bodyPr>
          <a:lstStyle/>
          <a:p>
            <a:r>
              <a:rPr lang="cs-CZ" dirty="0"/>
              <a:t>A) Image from </a:t>
            </a:r>
            <a:r>
              <a:rPr lang="cs-CZ" dirty="0">
                <a:hlinkClick r:id="rId4"/>
              </a:rPr>
              <a:t>https://www.nature.com/articles/s41467-017-02528-7</a:t>
            </a:r>
            <a:r>
              <a:rPr lang="cs-CZ" dirty="0"/>
              <a:t> under CC by 4 international licence </a:t>
            </a:r>
            <a:r>
              <a:rPr lang="cs-CZ" dirty="0">
                <a:hlinkClick r:id="rId5"/>
              </a:rPr>
              <a:t>https://creativecommons.org/licenses/by/4.0/</a:t>
            </a:r>
            <a:r>
              <a:rPr lang="cs-CZ" dirty="0"/>
              <a:t> </a:t>
            </a:r>
            <a:endParaRPr lang="en-US" dirty="0"/>
          </a:p>
          <a:p>
            <a:endParaRPr lang="en-US" dirty="0"/>
          </a:p>
          <a:p>
            <a:endParaRPr lang="en-US" dirty="0"/>
          </a:p>
          <a:p>
            <a:r>
              <a:rPr lang="en-US" dirty="0"/>
              <a:t>\</a:t>
            </a:r>
            <a:r>
              <a:rPr lang="en-US" dirty="0" err="1"/>
              <a:t>sigma_p</a:t>
            </a:r>
            <a:endParaRPr lang="en-US" dirty="0"/>
          </a:p>
          <a:p>
            <a:pPr lvl="1"/>
            <a:r>
              <a:rPr lang="en-US" dirty="0"/>
              <a:t>Legend </a:t>
            </a:r>
            <a:r>
              <a:rPr lang="en-US" dirty="0" err="1"/>
              <a:t>sigma_p</a:t>
            </a:r>
            <a:r>
              <a:rPr lang="en-US" dirty="0"/>
              <a:t>(0, s)…</a:t>
            </a:r>
          </a:p>
          <a:p>
            <a:r>
              <a:rPr lang="en-US" dirty="0"/>
              <a:t>For relaxed. pCa4.4 have a whole different story</a:t>
            </a:r>
          </a:p>
          <a:p>
            <a:r>
              <a:rPr lang="en-US" dirty="0"/>
              <a:t>Generated from </a:t>
            </a:r>
            <a:r>
              <a:rPr lang="en-US" dirty="0" err="1"/>
              <a:t>RunCOmbinedModel</a:t>
            </a:r>
            <a:endParaRPr lang="en-US" dirty="0"/>
          </a:p>
          <a:p>
            <a:endParaRPr lang="en-US" dirty="0"/>
          </a:p>
        </p:txBody>
      </p:sp>
      <p:grpSp>
        <p:nvGrpSpPr>
          <p:cNvPr id="320" name="Group 319">
            <a:extLst>
              <a:ext uri="{FF2B5EF4-FFF2-40B4-BE49-F238E27FC236}">
                <a16:creationId xmlns:a16="http://schemas.microsoft.com/office/drawing/2014/main" id="{A519FA18-6C9B-D1AB-92C3-ECAC9C30E1E5}"/>
              </a:ext>
            </a:extLst>
          </p:cNvPr>
          <p:cNvGrpSpPr/>
          <p:nvPr/>
        </p:nvGrpSpPr>
        <p:grpSpPr>
          <a:xfrm>
            <a:off x="0" y="34158"/>
            <a:ext cx="6162541" cy="1330056"/>
            <a:chOff x="0" y="34158"/>
            <a:chExt cx="6162541" cy="1330056"/>
          </a:xfrm>
        </p:grpSpPr>
        <p:pic>
          <p:nvPicPr>
            <p:cNvPr id="3" name="Picture 2">
              <a:extLst>
                <a:ext uri="{FF2B5EF4-FFF2-40B4-BE49-F238E27FC236}">
                  <a16:creationId xmlns:a16="http://schemas.microsoft.com/office/drawing/2014/main" id="{D11ECD17-B3BC-D0C9-3E6A-28416122E719}"/>
                </a:ext>
              </a:extLst>
            </p:cNvPr>
            <p:cNvPicPr>
              <a:picLocks noChangeAspect="1"/>
            </p:cNvPicPr>
            <p:nvPr/>
          </p:nvPicPr>
          <p:blipFill rotWithShape="1">
            <a:blip r:embed="rId6"/>
            <a:srcRect b="58175"/>
            <a:stretch/>
          </p:blipFill>
          <p:spPr>
            <a:xfrm>
              <a:off x="0" y="34158"/>
              <a:ext cx="6162541" cy="1330056"/>
            </a:xfrm>
            <a:prstGeom prst="rect">
              <a:avLst/>
            </a:prstGeom>
          </p:spPr>
        </p:pic>
        <p:sp>
          <p:nvSpPr>
            <p:cNvPr id="2" name="Rectangle 1">
              <a:extLst>
                <a:ext uri="{FF2B5EF4-FFF2-40B4-BE49-F238E27FC236}">
                  <a16:creationId xmlns:a16="http://schemas.microsoft.com/office/drawing/2014/main" id="{C1A05E73-CDFA-4A30-5F6B-02DDA8EDA377}"/>
                </a:ext>
              </a:extLst>
            </p:cNvPr>
            <p:cNvSpPr/>
            <p:nvPr/>
          </p:nvSpPr>
          <p:spPr>
            <a:xfrm>
              <a:off x="1333944" y="306066"/>
              <a:ext cx="346710" cy="14239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4" name="Oval 73">
            <a:extLst>
              <a:ext uri="{FF2B5EF4-FFF2-40B4-BE49-F238E27FC236}">
                <a16:creationId xmlns:a16="http://schemas.microsoft.com/office/drawing/2014/main" id="{0BFEA188-A49F-3004-7FC1-CB7125D42609}"/>
              </a:ext>
            </a:extLst>
          </p:cNvPr>
          <p:cNvSpPr>
            <a:spLocks noChangeAspect="1"/>
          </p:cNvSpPr>
          <p:nvPr/>
        </p:nvSpPr>
        <p:spPr>
          <a:xfrm>
            <a:off x="4668731" y="2918758"/>
            <a:ext cx="57472" cy="57433"/>
          </a:xfrm>
          <a:prstGeom prst="ellipse">
            <a:avLst/>
          </a:prstGeom>
          <a:solidFill>
            <a:schemeClr val="tx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M Roman 12" panose="00000500000000000000" pitchFamily="50" charset="0"/>
            </a:endParaRPr>
          </a:p>
        </p:txBody>
      </p:sp>
      <p:sp>
        <p:nvSpPr>
          <p:cNvPr id="318" name="Rectangle 317">
            <a:extLst>
              <a:ext uri="{FF2B5EF4-FFF2-40B4-BE49-F238E27FC236}">
                <a16:creationId xmlns:a16="http://schemas.microsoft.com/office/drawing/2014/main" id="{6EBE30C2-143F-7A2B-7AFC-3DAFB2B80FBC}"/>
              </a:ext>
            </a:extLst>
          </p:cNvPr>
          <p:cNvSpPr/>
          <p:nvPr/>
        </p:nvSpPr>
        <p:spPr>
          <a:xfrm>
            <a:off x="47068" y="1667441"/>
            <a:ext cx="6320117" cy="2238935"/>
          </a:xfrm>
          <a:prstGeom prst="rect">
            <a:avLst/>
          </a:prstGeom>
          <a:noFill/>
          <a:ln w="38100">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2" name="Straight Connector 321">
            <a:extLst>
              <a:ext uri="{FF2B5EF4-FFF2-40B4-BE49-F238E27FC236}">
                <a16:creationId xmlns:a16="http://schemas.microsoft.com/office/drawing/2014/main" id="{58D6AFD4-61EF-EEAB-E936-BED652D039A8}"/>
              </a:ext>
            </a:extLst>
          </p:cNvPr>
          <p:cNvCxnSpPr>
            <a:cxnSpLocks/>
          </p:cNvCxnSpPr>
          <p:nvPr/>
        </p:nvCxnSpPr>
        <p:spPr>
          <a:xfrm flipH="1">
            <a:off x="53975" y="847165"/>
            <a:ext cx="126609" cy="807429"/>
          </a:xfrm>
          <a:prstGeom prst="line">
            <a:avLst/>
          </a:prstGeom>
          <a:ln w="38100">
            <a:prstDash val="sysDash"/>
          </a:ln>
        </p:spPr>
        <p:style>
          <a:lnRef idx="1">
            <a:schemeClr val="dk1"/>
          </a:lnRef>
          <a:fillRef idx="0">
            <a:schemeClr val="dk1"/>
          </a:fillRef>
          <a:effectRef idx="0">
            <a:schemeClr val="dk1"/>
          </a:effectRef>
          <a:fontRef idx="minor">
            <a:schemeClr val="tx1"/>
          </a:fontRef>
        </p:style>
      </p:cxnSp>
      <p:cxnSp>
        <p:nvCxnSpPr>
          <p:cNvPr id="323" name="Straight Connector 322">
            <a:extLst>
              <a:ext uri="{FF2B5EF4-FFF2-40B4-BE49-F238E27FC236}">
                <a16:creationId xmlns:a16="http://schemas.microsoft.com/office/drawing/2014/main" id="{7B030972-6711-C253-FB42-B49704C7CF0F}"/>
              </a:ext>
            </a:extLst>
          </p:cNvPr>
          <p:cNvCxnSpPr>
            <a:cxnSpLocks/>
          </p:cNvCxnSpPr>
          <p:nvPr/>
        </p:nvCxnSpPr>
        <p:spPr>
          <a:xfrm>
            <a:off x="3144689" y="847165"/>
            <a:ext cx="3222496" cy="820276"/>
          </a:xfrm>
          <a:prstGeom prst="line">
            <a:avLst/>
          </a:prstGeom>
          <a:ln w="38100">
            <a:prstDash val="sysDash"/>
          </a:ln>
        </p:spPr>
        <p:style>
          <a:lnRef idx="1">
            <a:schemeClr val="dk1"/>
          </a:lnRef>
          <a:fillRef idx="0">
            <a:schemeClr val="dk1"/>
          </a:fillRef>
          <a:effectRef idx="0">
            <a:schemeClr val="dk1"/>
          </a:effectRef>
          <a:fontRef idx="minor">
            <a:schemeClr val="tx1"/>
          </a:fontRef>
        </p:style>
      </p:cxnSp>
      <p:sp>
        <p:nvSpPr>
          <p:cNvPr id="329" name="Rectangle 227">
            <a:extLst>
              <a:ext uri="{FF2B5EF4-FFF2-40B4-BE49-F238E27FC236}">
                <a16:creationId xmlns:a16="http://schemas.microsoft.com/office/drawing/2014/main" id="{37255291-0995-C379-28E1-66DBA8B29DA4}"/>
              </a:ext>
            </a:extLst>
          </p:cNvPr>
          <p:cNvSpPr>
            <a:spLocks noChangeArrowheads="1"/>
          </p:cNvSpPr>
          <p:nvPr/>
        </p:nvSpPr>
        <p:spPr bwMode="auto">
          <a:xfrm>
            <a:off x="106334" y="1709151"/>
            <a:ext cx="227013"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rgbClr val="000000"/>
                </a:solidFill>
                <a:effectLst/>
                <a:latin typeface="Arial" panose="020B0604020202020204" pitchFamily="34" charset="0"/>
              </a:rPr>
              <a:t>(</a:t>
            </a:r>
            <a:r>
              <a:rPr lang="en-US" altLang="en-US" sz="1400" b="1" dirty="0">
                <a:solidFill>
                  <a:srgbClr val="000000"/>
                </a:solidFill>
              </a:rPr>
              <a:t>b</a:t>
            </a:r>
            <a:r>
              <a:rPr kumimoji="0" lang="en-US" altLang="en-US" sz="1400" b="1" i="0" u="none" strike="noStrike" cap="none" normalizeH="0" baseline="0" dirty="0">
                <a:ln>
                  <a:noFill/>
                </a:ln>
                <a:solidFill>
                  <a:srgbClr val="000000"/>
                </a:solidFill>
                <a:effectLst/>
                <a:latin typeface="Arial" panose="020B0604020202020204"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30" name="Rectangle 227">
            <a:extLst>
              <a:ext uri="{FF2B5EF4-FFF2-40B4-BE49-F238E27FC236}">
                <a16:creationId xmlns:a16="http://schemas.microsoft.com/office/drawing/2014/main" id="{5D2A56A9-4426-ACC9-FA79-6F6F3173DB57}"/>
              </a:ext>
            </a:extLst>
          </p:cNvPr>
          <p:cNvSpPr>
            <a:spLocks noChangeArrowheads="1"/>
          </p:cNvSpPr>
          <p:nvPr/>
        </p:nvSpPr>
        <p:spPr bwMode="auto">
          <a:xfrm>
            <a:off x="53975" y="11113"/>
            <a:ext cx="217488" cy="21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rgbClr val="000000"/>
                </a:solidFill>
                <a:effectLst/>
                <a:latin typeface="Arial" panose="020B0604020202020204" pitchFamily="34" charset="0"/>
              </a:rPr>
              <a:t>(a)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19503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1F15F9A-0FAD-1B52-5E89-4128635A5A1F}"/>
              </a:ext>
            </a:extLst>
          </p:cNvPr>
          <p:cNvSpPr txBox="1"/>
          <p:nvPr/>
        </p:nvSpPr>
        <p:spPr>
          <a:xfrm>
            <a:off x="7630160" y="419854"/>
            <a:ext cx="6096000" cy="369332"/>
          </a:xfrm>
          <a:prstGeom prst="rect">
            <a:avLst/>
          </a:prstGeom>
          <a:noFill/>
        </p:spPr>
        <p:txBody>
          <a:bodyPr wrap="square">
            <a:spAutoFit/>
          </a:bodyPr>
          <a:lstStyle/>
          <a:p>
            <a:r>
              <a:rPr lang="en-US" dirty="0"/>
              <a:t>Generated from </a:t>
            </a:r>
            <a:r>
              <a:rPr lang="en-US" dirty="0" err="1"/>
              <a:t>AverageData</a:t>
            </a:r>
            <a:endParaRPr lang="en-US" dirty="0"/>
          </a:p>
        </p:txBody>
      </p:sp>
      <p:sp>
        <p:nvSpPr>
          <p:cNvPr id="5" name="Title 4">
            <a:extLst>
              <a:ext uri="{FF2B5EF4-FFF2-40B4-BE49-F238E27FC236}">
                <a16:creationId xmlns:a16="http://schemas.microsoft.com/office/drawing/2014/main" id="{8ED4A35F-5662-3A28-9AFB-904B9452A020}"/>
              </a:ext>
            </a:extLst>
          </p:cNvPr>
          <p:cNvSpPr>
            <a:spLocks noGrp="1"/>
          </p:cNvSpPr>
          <p:nvPr>
            <p:ph type="title"/>
          </p:nvPr>
        </p:nvSpPr>
        <p:spPr/>
        <p:txBody>
          <a:bodyPr/>
          <a:lstStyle/>
          <a:p>
            <a:r>
              <a:rPr lang="en-US" dirty="0"/>
              <a:t>Fig2</a:t>
            </a:r>
          </a:p>
        </p:txBody>
      </p:sp>
      <p:pic>
        <p:nvPicPr>
          <p:cNvPr id="3" name="Picture 2">
            <a:extLst>
              <a:ext uri="{FF2B5EF4-FFF2-40B4-BE49-F238E27FC236}">
                <a16:creationId xmlns:a16="http://schemas.microsoft.com/office/drawing/2014/main" id="{CC4D4E1A-F702-7F07-A78F-63E74239FE19}"/>
              </a:ext>
            </a:extLst>
          </p:cNvPr>
          <p:cNvPicPr>
            <a:picLocks noChangeAspect="1"/>
          </p:cNvPicPr>
          <p:nvPr/>
        </p:nvPicPr>
        <p:blipFill>
          <a:blip r:embed="rId2"/>
          <a:stretch>
            <a:fillRect/>
          </a:stretch>
        </p:blipFill>
        <p:spPr>
          <a:xfrm>
            <a:off x="2807970" y="2335530"/>
            <a:ext cx="6576060" cy="2186940"/>
          </a:xfrm>
          <a:prstGeom prst="rect">
            <a:avLst/>
          </a:prstGeom>
        </p:spPr>
      </p:pic>
    </p:spTree>
    <p:extLst>
      <p:ext uri="{BB962C8B-B14F-4D97-AF65-F5344CB8AC3E}">
        <p14:creationId xmlns:p14="http://schemas.microsoft.com/office/powerpoint/2010/main" val="342271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32CAAF-2095-9B85-0D50-BD5C87FFBD02}"/>
              </a:ext>
            </a:extLst>
          </p:cNvPr>
          <p:cNvPicPr>
            <a:picLocks noChangeAspect="1"/>
          </p:cNvPicPr>
          <p:nvPr/>
        </p:nvPicPr>
        <p:blipFill>
          <a:blip r:embed="rId2"/>
          <a:stretch>
            <a:fillRect/>
          </a:stretch>
        </p:blipFill>
        <p:spPr>
          <a:xfrm>
            <a:off x="1981200" y="685800"/>
            <a:ext cx="8229600" cy="5486400"/>
          </a:xfrm>
          <a:prstGeom prst="rect">
            <a:avLst/>
          </a:prstGeom>
        </p:spPr>
      </p:pic>
      <p:sp>
        <p:nvSpPr>
          <p:cNvPr id="4" name="TextBox 3">
            <a:extLst>
              <a:ext uri="{FF2B5EF4-FFF2-40B4-BE49-F238E27FC236}">
                <a16:creationId xmlns:a16="http://schemas.microsoft.com/office/drawing/2014/main" id="{8E9F8866-FD82-97F1-8E3F-5E2745E0DB53}"/>
              </a:ext>
            </a:extLst>
          </p:cNvPr>
          <p:cNvSpPr txBox="1"/>
          <p:nvPr/>
        </p:nvSpPr>
        <p:spPr>
          <a:xfrm>
            <a:off x="7630160" y="419854"/>
            <a:ext cx="6096000" cy="369332"/>
          </a:xfrm>
          <a:prstGeom prst="rect">
            <a:avLst/>
          </a:prstGeom>
          <a:noFill/>
        </p:spPr>
        <p:txBody>
          <a:bodyPr wrap="square">
            <a:spAutoFit/>
          </a:bodyPr>
          <a:lstStyle/>
          <a:p>
            <a:r>
              <a:rPr lang="en-US" dirty="0"/>
              <a:t>Generated from </a:t>
            </a:r>
            <a:r>
              <a:rPr lang="en-US" dirty="0" err="1"/>
              <a:t>FigFitDecayOverlay</a:t>
            </a:r>
            <a:endParaRPr lang="en-US" dirty="0"/>
          </a:p>
        </p:txBody>
      </p:sp>
      <p:sp>
        <p:nvSpPr>
          <p:cNvPr id="7" name="Title 6">
            <a:extLst>
              <a:ext uri="{FF2B5EF4-FFF2-40B4-BE49-F238E27FC236}">
                <a16:creationId xmlns:a16="http://schemas.microsoft.com/office/drawing/2014/main" id="{CA72B1AE-247B-70CF-5FB0-56C785E6CB48}"/>
              </a:ext>
            </a:extLst>
          </p:cNvPr>
          <p:cNvSpPr>
            <a:spLocks noGrp="1"/>
          </p:cNvSpPr>
          <p:nvPr>
            <p:ph type="title"/>
          </p:nvPr>
        </p:nvSpPr>
        <p:spPr/>
        <p:txBody>
          <a:bodyPr/>
          <a:lstStyle/>
          <a:p>
            <a:r>
              <a:rPr lang="en-US" dirty="0"/>
              <a:t>Fig3</a:t>
            </a:r>
          </a:p>
        </p:txBody>
      </p:sp>
    </p:spTree>
    <p:extLst>
      <p:ext uri="{BB962C8B-B14F-4D97-AF65-F5344CB8AC3E}">
        <p14:creationId xmlns:p14="http://schemas.microsoft.com/office/powerpoint/2010/main" val="4096901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C40E74-8D44-8641-FAE8-EE0200B7A754}"/>
              </a:ext>
            </a:extLst>
          </p:cNvPr>
          <p:cNvSpPr>
            <a:spLocks noGrp="1"/>
          </p:cNvSpPr>
          <p:nvPr>
            <p:ph type="title"/>
          </p:nvPr>
        </p:nvSpPr>
        <p:spPr/>
        <p:txBody>
          <a:bodyPr/>
          <a:lstStyle/>
          <a:p>
            <a:r>
              <a:rPr lang="en-US" dirty="0"/>
              <a:t>Fig4</a:t>
            </a:r>
          </a:p>
        </p:txBody>
      </p:sp>
      <p:pic>
        <p:nvPicPr>
          <p:cNvPr id="7" name="Picture 6">
            <a:extLst>
              <a:ext uri="{FF2B5EF4-FFF2-40B4-BE49-F238E27FC236}">
                <a16:creationId xmlns:a16="http://schemas.microsoft.com/office/drawing/2014/main" id="{AEDA3F16-49E3-134F-DA64-B37F0C70F589}"/>
              </a:ext>
            </a:extLst>
          </p:cNvPr>
          <p:cNvPicPr>
            <a:picLocks noChangeAspect="1"/>
          </p:cNvPicPr>
          <p:nvPr/>
        </p:nvPicPr>
        <p:blipFill>
          <a:blip r:embed="rId2"/>
          <a:stretch>
            <a:fillRect/>
          </a:stretch>
        </p:blipFill>
        <p:spPr>
          <a:xfrm>
            <a:off x="2807970" y="1234440"/>
            <a:ext cx="6576060" cy="4389120"/>
          </a:xfrm>
          <a:prstGeom prst="rect">
            <a:avLst/>
          </a:prstGeom>
        </p:spPr>
      </p:pic>
    </p:spTree>
    <p:extLst>
      <p:ext uri="{BB962C8B-B14F-4D97-AF65-F5344CB8AC3E}">
        <p14:creationId xmlns:p14="http://schemas.microsoft.com/office/powerpoint/2010/main" val="3457140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7DDC28-5893-9243-74DB-AE4E6DABB8AF}"/>
              </a:ext>
            </a:extLst>
          </p:cNvPr>
          <p:cNvPicPr>
            <a:picLocks noChangeAspect="1"/>
          </p:cNvPicPr>
          <p:nvPr/>
        </p:nvPicPr>
        <p:blipFill>
          <a:blip r:embed="rId2"/>
          <a:stretch>
            <a:fillRect/>
          </a:stretch>
        </p:blipFill>
        <p:spPr>
          <a:xfrm>
            <a:off x="2807970" y="1783080"/>
            <a:ext cx="6576060" cy="3291840"/>
          </a:xfrm>
          <a:prstGeom prst="rect">
            <a:avLst/>
          </a:prstGeom>
        </p:spPr>
      </p:pic>
      <p:sp>
        <p:nvSpPr>
          <p:cNvPr id="6" name="Title 5">
            <a:extLst>
              <a:ext uri="{FF2B5EF4-FFF2-40B4-BE49-F238E27FC236}">
                <a16:creationId xmlns:a16="http://schemas.microsoft.com/office/drawing/2014/main" id="{8B2A3453-9EF8-B890-348B-73BA61C0ABE7}"/>
              </a:ext>
            </a:extLst>
          </p:cNvPr>
          <p:cNvSpPr>
            <a:spLocks noGrp="1"/>
          </p:cNvSpPr>
          <p:nvPr>
            <p:ph type="title"/>
          </p:nvPr>
        </p:nvSpPr>
        <p:spPr/>
        <p:txBody>
          <a:bodyPr/>
          <a:lstStyle/>
          <a:p>
            <a:r>
              <a:rPr lang="en-US" dirty="0"/>
              <a:t>Fig5</a:t>
            </a:r>
          </a:p>
        </p:txBody>
      </p:sp>
    </p:spTree>
    <p:extLst>
      <p:ext uri="{BB962C8B-B14F-4D97-AF65-F5344CB8AC3E}">
        <p14:creationId xmlns:p14="http://schemas.microsoft.com/office/powerpoint/2010/main" val="40272680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DF9FEDA-F050-3D16-3150-CFB08CD64231}"/>
              </a:ext>
            </a:extLst>
          </p:cNvPr>
          <p:cNvSpPr>
            <a:spLocks noGrp="1"/>
          </p:cNvSpPr>
          <p:nvPr>
            <p:ph type="title"/>
          </p:nvPr>
        </p:nvSpPr>
        <p:spPr/>
        <p:txBody>
          <a:bodyPr/>
          <a:lstStyle/>
          <a:p>
            <a:r>
              <a:rPr lang="en-US" dirty="0"/>
              <a:t>Fig6</a:t>
            </a:r>
          </a:p>
        </p:txBody>
      </p:sp>
      <p:pic>
        <p:nvPicPr>
          <p:cNvPr id="4" name="Picture 3">
            <a:extLst>
              <a:ext uri="{FF2B5EF4-FFF2-40B4-BE49-F238E27FC236}">
                <a16:creationId xmlns:a16="http://schemas.microsoft.com/office/drawing/2014/main" id="{9B614F41-BA2D-B683-16B1-4776B3133000}"/>
              </a:ext>
            </a:extLst>
          </p:cNvPr>
          <p:cNvPicPr>
            <a:picLocks noChangeAspect="1"/>
          </p:cNvPicPr>
          <p:nvPr/>
        </p:nvPicPr>
        <p:blipFill>
          <a:blip r:embed="rId2"/>
          <a:stretch>
            <a:fillRect/>
          </a:stretch>
        </p:blipFill>
        <p:spPr>
          <a:xfrm>
            <a:off x="2807970" y="1234440"/>
            <a:ext cx="6576060" cy="4389120"/>
          </a:xfrm>
          <a:prstGeom prst="rect">
            <a:avLst/>
          </a:prstGeom>
        </p:spPr>
      </p:pic>
    </p:spTree>
    <p:extLst>
      <p:ext uri="{BB962C8B-B14F-4D97-AF65-F5344CB8AC3E}">
        <p14:creationId xmlns:p14="http://schemas.microsoft.com/office/powerpoint/2010/main" val="3184514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A9A113-0239-667A-7FC5-8076BCDAA5B5}"/>
              </a:ext>
            </a:extLst>
          </p:cNvPr>
          <p:cNvPicPr>
            <a:picLocks noChangeAspect="1"/>
          </p:cNvPicPr>
          <p:nvPr/>
        </p:nvPicPr>
        <p:blipFill>
          <a:blip r:embed="rId2"/>
          <a:stretch>
            <a:fillRect/>
          </a:stretch>
        </p:blipFill>
        <p:spPr>
          <a:xfrm>
            <a:off x="2807970" y="1078230"/>
            <a:ext cx="6576060" cy="4701540"/>
          </a:xfrm>
          <a:prstGeom prst="rect">
            <a:avLst/>
          </a:prstGeom>
        </p:spPr>
      </p:pic>
      <p:sp>
        <p:nvSpPr>
          <p:cNvPr id="6" name="Title 5">
            <a:extLst>
              <a:ext uri="{FF2B5EF4-FFF2-40B4-BE49-F238E27FC236}">
                <a16:creationId xmlns:a16="http://schemas.microsoft.com/office/drawing/2014/main" id="{503C9DFD-8592-A211-1021-58C7F5E37B95}"/>
              </a:ext>
            </a:extLst>
          </p:cNvPr>
          <p:cNvSpPr>
            <a:spLocks noGrp="1"/>
          </p:cNvSpPr>
          <p:nvPr>
            <p:ph type="title"/>
          </p:nvPr>
        </p:nvSpPr>
        <p:spPr/>
        <p:txBody>
          <a:bodyPr/>
          <a:lstStyle/>
          <a:p>
            <a:r>
              <a:rPr lang="en-US" dirty="0"/>
              <a:t>Fig7</a:t>
            </a:r>
          </a:p>
        </p:txBody>
      </p:sp>
    </p:spTree>
    <p:extLst>
      <p:ext uri="{BB962C8B-B14F-4D97-AF65-F5344CB8AC3E}">
        <p14:creationId xmlns:p14="http://schemas.microsoft.com/office/powerpoint/2010/main" val="807128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1587A5-862F-90ED-0E26-1789001097B9}"/>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043D57E-CED9-580E-E8CC-EA53788E7FF6}"/>
              </a:ext>
            </a:extLst>
          </p:cNvPr>
          <p:cNvPicPr>
            <a:picLocks noChangeAspect="1"/>
          </p:cNvPicPr>
          <p:nvPr/>
        </p:nvPicPr>
        <p:blipFill>
          <a:blip r:embed="rId2"/>
          <a:stretch>
            <a:fillRect/>
          </a:stretch>
        </p:blipFill>
        <p:spPr>
          <a:xfrm>
            <a:off x="2807970" y="1690688"/>
            <a:ext cx="6576060" cy="4389120"/>
          </a:xfrm>
          <a:prstGeom prst="rect">
            <a:avLst/>
          </a:prstGeom>
        </p:spPr>
      </p:pic>
      <p:sp>
        <p:nvSpPr>
          <p:cNvPr id="6" name="Title 5">
            <a:extLst>
              <a:ext uri="{FF2B5EF4-FFF2-40B4-BE49-F238E27FC236}">
                <a16:creationId xmlns:a16="http://schemas.microsoft.com/office/drawing/2014/main" id="{D0A925CC-7D38-CE07-2D60-9F8A252A60E5}"/>
              </a:ext>
            </a:extLst>
          </p:cNvPr>
          <p:cNvSpPr>
            <a:spLocks noGrp="1"/>
          </p:cNvSpPr>
          <p:nvPr>
            <p:ph type="title"/>
          </p:nvPr>
        </p:nvSpPr>
        <p:spPr/>
        <p:txBody>
          <a:bodyPr/>
          <a:lstStyle/>
          <a:p>
            <a:r>
              <a:rPr lang="en-US" dirty="0"/>
              <a:t>Fig8 (replaces the peaks)</a:t>
            </a:r>
          </a:p>
        </p:txBody>
      </p:sp>
    </p:spTree>
    <p:extLst>
      <p:ext uri="{BB962C8B-B14F-4D97-AF65-F5344CB8AC3E}">
        <p14:creationId xmlns:p14="http://schemas.microsoft.com/office/powerpoint/2010/main" val="29246118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8034</TotalTime>
  <Words>967</Words>
  <Application>Microsoft Office PowerPoint</Application>
  <PresentationFormat>Widescreen</PresentationFormat>
  <Paragraphs>100</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Aptos Display</vt:lpstr>
      <vt:lpstr>Arial</vt:lpstr>
      <vt:lpstr>Cambria Math</vt:lpstr>
      <vt:lpstr>LM Roman 12</vt:lpstr>
      <vt:lpstr>Office Theme</vt:lpstr>
      <vt:lpstr>Fig 1</vt:lpstr>
      <vt:lpstr>Fig 1</vt:lpstr>
      <vt:lpstr>Fig2</vt:lpstr>
      <vt:lpstr>Fig3</vt:lpstr>
      <vt:lpstr>Fig4</vt:lpstr>
      <vt:lpstr>Fig5</vt:lpstr>
      <vt:lpstr>Fig6</vt:lpstr>
      <vt:lpstr>Fig7</vt:lpstr>
      <vt:lpstr>Fig8 (replaces the peaks)</vt:lpstr>
      <vt:lpstr>Fig9 - new</vt:lpstr>
      <vt:lpstr>Fig 10 (merge previous 9 and 10?) relaxed</vt:lpstr>
      <vt:lpstr>Fig 11. Refolding prediction  (mod15 = 2), no Ca</vt:lpstr>
      <vt:lpstr>A1- PEVK knockout</vt:lpstr>
      <vt:lpstr>Parameter selection – how to explain? Selecting parameter subset and attempting to fit low calcium (6.2) based on high calcium (4.4). If successful, repeat with one removed parameter. If not successful (cost over 0.4), go back and remove a different parameter instead. Then sort by lowest paramer number and lowest cost.</vt:lpstr>
      <vt:lpstr>Fig9 - new</vt:lpstr>
      <vt:lpstr>Fig7</vt:lpstr>
      <vt:lpstr>Fig8 (replaces the peaks)</vt:lpstr>
    </vt:vector>
  </TitlesOfParts>
  <Company>Michigan Medicine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Jezek, Filip</dc:creator>
  <cp:lastModifiedBy>Jezek, Filip</cp:lastModifiedBy>
  <cp:revision>7</cp:revision>
  <dcterms:created xsi:type="dcterms:W3CDTF">2025-02-04T14:12:24Z</dcterms:created>
  <dcterms:modified xsi:type="dcterms:W3CDTF">2025-04-17T14:33:29Z</dcterms:modified>
</cp:coreProperties>
</file>

<file path=docProps/thumbnail.jpeg>
</file>